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60" r:id="rId4"/>
    <p:sldId id="275" r:id="rId5"/>
    <p:sldId id="279" r:id="rId6"/>
    <p:sldId id="280" r:id="rId7"/>
    <p:sldId id="281" r:id="rId8"/>
    <p:sldId id="315" r:id="rId9"/>
    <p:sldId id="324" r:id="rId10"/>
    <p:sldId id="277" r:id="rId11"/>
    <p:sldId id="278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306" r:id="rId21"/>
    <p:sldId id="316" r:id="rId22"/>
    <p:sldId id="302" r:id="rId23"/>
    <p:sldId id="321" r:id="rId24"/>
    <p:sldId id="291" r:id="rId25"/>
    <p:sldId id="303" r:id="rId26"/>
    <p:sldId id="304" r:id="rId27"/>
    <p:sldId id="305" r:id="rId28"/>
    <p:sldId id="326" r:id="rId29"/>
    <p:sldId id="329" r:id="rId30"/>
    <p:sldId id="327" r:id="rId31"/>
    <p:sldId id="328" r:id="rId32"/>
    <p:sldId id="317" r:id="rId33"/>
    <p:sldId id="323" r:id="rId34"/>
    <p:sldId id="322" r:id="rId35"/>
    <p:sldId id="320" r:id="rId36"/>
    <p:sldId id="301" r:id="rId37"/>
    <p:sldId id="325" r:id="rId38"/>
    <p:sldId id="290" r:id="rId39"/>
    <p:sldId id="259" r:id="rId40"/>
    <p:sldId id="294" r:id="rId41"/>
    <p:sldId id="295" r:id="rId42"/>
    <p:sldId id="296" r:id="rId43"/>
    <p:sldId id="299" r:id="rId44"/>
    <p:sldId id="274" r:id="rId45"/>
    <p:sldId id="300" r:id="rId46"/>
    <p:sldId id="313" r:id="rId47"/>
    <p:sldId id="311" r:id="rId48"/>
    <p:sldId id="292" r:id="rId49"/>
    <p:sldId id="307" r:id="rId50"/>
    <p:sldId id="308" r:id="rId51"/>
    <p:sldId id="309" r:id="rId52"/>
    <p:sldId id="310" r:id="rId53"/>
    <p:sldId id="312" r:id="rId54"/>
    <p:sldId id="298" r:id="rId55"/>
    <p:sldId id="270" r:id="rId5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4525" autoAdjust="0"/>
  </p:normalViewPr>
  <p:slideViewPr>
    <p:cSldViewPr snapToGrid="0" showGuides="1">
      <p:cViewPr varScale="1">
        <p:scale>
          <a:sx n="94" d="100"/>
          <a:sy n="94" d="100"/>
        </p:scale>
        <p:origin x="66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E2559-7F9E-4273-A979-3A7399E11388}" type="datetimeFigureOut">
              <a:rPr lang="zh-CN" altLang="en-US" smtClean="0"/>
              <a:t>2018/11/2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B347BB-936B-4FC2-A510-5C158ACC9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1666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德军总部是第一部第一人称射击游戏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347BB-936B-4FC2-A510-5C158ACC9A2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539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C++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347BB-936B-4FC2-A510-5C158ACC9A2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141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C++ python java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347BB-936B-4FC2-A510-5C158ACC9A2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290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第一部</a:t>
            </a:r>
            <a:r>
              <a:rPr lang="en-US" altLang="zh-CN" dirty="0"/>
              <a:t>3D</a:t>
            </a:r>
            <a:r>
              <a:rPr lang="zh-CN" altLang="en-US" dirty="0"/>
              <a:t>游戏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347BB-936B-4FC2-A510-5C158ACC9A2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40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私人免费使用 商用收费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347BB-936B-4FC2-A510-5C158ACC9A2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139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C# </a:t>
            </a:r>
            <a:r>
              <a:rPr lang="zh-CN" altLang="en-US" dirty="0"/>
              <a:t>一款非常强大的游戏引擎 由于免费被大多数国内游戏厂商所钟爱 但也因众多垃圾国产游戏坏了名声 其实游戏开发和</a:t>
            </a:r>
            <a:r>
              <a:rPr lang="en-US" altLang="zh-CN" dirty="0"/>
              <a:t>3D</a:t>
            </a:r>
            <a:r>
              <a:rPr lang="zh-CN" altLang="en-US" dirty="0"/>
              <a:t>动画开发区别已经不大了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347BB-936B-4FC2-A510-5C158ACC9A2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233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C# </a:t>
            </a:r>
            <a:r>
              <a:rPr lang="zh-CN" altLang="en-US" dirty="0"/>
              <a:t>一款非常强大的游戏引擎 由于免费被大多数国内游戏厂商所钟爱 但也因众多垃圾国产游戏坏了名声 其实游戏开发和</a:t>
            </a:r>
            <a:r>
              <a:rPr lang="en-US" altLang="zh-CN" dirty="0"/>
              <a:t>3D</a:t>
            </a:r>
            <a:r>
              <a:rPr lang="zh-CN" altLang="en-US" dirty="0"/>
              <a:t>动画开发区别已经不大了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347BB-936B-4FC2-A510-5C158ACC9A2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372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Epic </a:t>
            </a:r>
            <a:r>
              <a:rPr lang="zh-CN" altLang="en-US" dirty="0"/>
              <a:t>堡垒之夜 虚幻</a:t>
            </a:r>
            <a:r>
              <a:rPr lang="en-US" altLang="zh-CN" dirty="0"/>
              <a:t>4demo </a:t>
            </a:r>
            <a:r>
              <a:rPr lang="zh-CN" altLang="en-US" dirty="0"/>
              <a:t>大股东腾讯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347BB-936B-4FC2-A510-5C158ACC9A2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471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Epic </a:t>
            </a:r>
            <a:r>
              <a:rPr lang="zh-CN" altLang="en-US" dirty="0"/>
              <a:t>堡垒之夜 虚幻</a:t>
            </a:r>
            <a:r>
              <a:rPr lang="en-US" altLang="zh-CN" dirty="0"/>
              <a:t>4demo </a:t>
            </a:r>
            <a:r>
              <a:rPr lang="zh-CN" altLang="en-US" dirty="0"/>
              <a:t>大股东腾讯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347BB-936B-4FC2-A510-5C158ACC9A2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572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347BB-936B-4FC2-A510-5C158ACC9A2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7589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347BB-936B-4FC2-A510-5C158ACC9A2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956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E806E5-D217-449A-9A4A-84D727A2A0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27F43DE-6659-4CA4-9250-E0E190F59E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C13949-7925-403B-AF67-BB73B73D3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B811B-E3B4-42AF-946D-EBB340E40D27}" type="datetimeFigureOut">
              <a:rPr lang="zh-CN" altLang="en-US" smtClean="0"/>
              <a:t>2018/11/2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9C2AF7-CEF2-4026-9CCF-2FA9912C7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309C94-4177-41BE-9EE9-D0BBC59CB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044CA-DFF2-4D5C-A64B-38DA82440C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923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E07805-6BD9-43A2-AAF2-F71769CEE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456501A-461C-4526-9170-0BEA849A73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B47BB4-CA02-4F26-92D9-E6DDCB363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B811B-E3B4-42AF-946D-EBB340E40D27}" type="datetimeFigureOut">
              <a:rPr lang="zh-CN" altLang="en-US" smtClean="0"/>
              <a:t>2018/11/2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8D80D3-AC65-4570-AB6D-AF6BA5322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C0CFE7-2480-48C2-96A5-127F293D4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044CA-DFF2-4D5C-A64B-38DA82440C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9476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958C8E7-0CE5-406B-B0EA-379041507A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432402-964F-46F8-B24E-D656C8E394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841D99-EA65-4DA7-B374-228D24E5D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B811B-E3B4-42AF-946D-EBB340E40D27}" type="datetimeFigureOut">
              <a:rPr lang="zh-CN" altLang="en-US" smtClean="0"/>
              <a:t>2018/11/2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8199D6-CF24-4708-ADD2-D925D8410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04C89C-2BB4-4FCF-8A50-70DA6B4B4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044CA-DFF2-4D5C-A64B-38DA82440C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027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FCA222-802A-46BF-BA22-61762C91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E93702-EE29-4A49-B221-23EE46C47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CAAC21-C282-4B99-913B-D170DA8E4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B811B-E3B4-42AF-946D-EBB340E40D27}" type="datetimeFigureOut">
              <a:rPr lang="zh-CN" altLang="en-US" smtClean="0"/>
              <a:t>2018/11/2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046D2C-05C7-45C8-A4F5-604F56C03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7E7AF7-8963-4DEB-AA1E-E235EA796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044CA-DFF2-4D5C-A64B-38DA82440C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939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F6C54B-EC01-40C0-B31A-B83D42190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F0AAD9-B728-4847-A4F8-779468183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C5CD0F-2152-4C07-BADF-A065AA272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B811B-E3B4-42AF-946D-EBB340E40D27}" type="datetimeFigureOut">
              <a:rPr lang="zh-CN" altLang="en-US" smtClean="0"/>
              <a:t>2018/11/2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75F1B6-2BD0-48F4-B8A9-C76DE78B4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A93ECC-F395-4543-A4C9-EDB30F20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044CA-DFF2-4D5C-A64B-38DA82440C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458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C9534-AA0B-4AAA-B6E7-E60DE00AC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0882B1-F0A8-4803-BA6F-73752F56A6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DB6E086-568D-4F8A-B1A7-B77EF73492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06BCB4F-5F84-4D1D-AA93-2EC2D3322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B811B-E3B4-42AF-946D-EBB340E40D27}" type="datetimeFigureOut">
              <a:rPr lang="zh-CN" altLang="en-US" smtClean="0"/>
              <a:t>2018/11/2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8B8B36A-FFAF-4F57-9B5A-CFCF899D6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3FE8D83-799C-4251-B242-283AF9FFA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044CA-DFF2-4D5C-A64B-38DA82440C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070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3713F6-A20B-4DDB-8086-22B0E982F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729325-BCFF-438C-BAB2-F9DC4066A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6B551A8-F572-4D66-B95B-804D292B73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34A7B52-ED30-4AD4-93AC-7F29EBAC2C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5BE20C0-25F6-4CAD-B524-DD3518D975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7114887-B26F-44DC-83DC-FF6CF9BD7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B811B-E3B4-42AF-946D-EBB340E40D27}" type="datetimeFigureOut">
              <a:rPr lang="zh-CN" altLang="en-US" smtClean="0"/>
              <a:t>2018/11/2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3225058-EDC4-4541-BBC3-1DE4C80F1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7C5D83B-53B6-4C59-8AA1-2EC85B867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044CA-DFF2-4D5C-A64B-38DA82440C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089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9B95B2-96A5-4146-BC06-54F715586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85C0C2-CE75-4852-B2AC-7954242A7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B811B-E3B4-42AF-946D-EBB340E40D27}" type="datetimeFigureOut">
              <a:rPr lang="zh-CN" altLang="en-US" smtClean="0"/>
              <a:t>2018/11/2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EEF5C76-E05A-4BDF-880F-010F1C5F2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7A7D5A-2BEF-4F09-85BD-B243DD288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044CA-DFF2-4D5C-A64B-38DA82440C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055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F172E44-1648-4888-9F6B-F39FD033A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B811B-E3B4-42AF-946D-EBB340E40D27}" type="datetimeFigureOut">
              <a:rPr lang="zh-CN" altLang="en-US" smtClean="0"/>
              <a:t>2018/11/2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277DED8-B1C0-41C3-A4B6-39DD3042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9C4E12-A2C5-42D0-BEA0-7C2A2167D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044CA-DFF2-4D5C-A64B-38DA82440C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049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BF4D63-BD31-4F98-9E5E-5ED783848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33DE16-C79A-445E-86A5-09A598941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2F73BB2-D6EF-4793-8675-BC3A13DCD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8D28B5-7AFA-4FCA-A635-47F8C1E77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B811B-E3B4-42AF-946D-EBB340E40D27}" type="datetimeFigureOut">
              <a:rPr lang="zh-CN" altLang="en-US" smtClean="0"/>
              <a:t>2018/11/2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F5FDC9-8198-4B88-B484-B0C598072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F3F0B5-0A3A-444F-8283-D1BECA8BC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044CA-DFF2-4D5C-A64B-38DA82440C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214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9A73C4-16FD-4765-95DC-7660559A4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3980156-C62A-48E2-8030-B23B325801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F7AD3C7-FAA0-4C6C-A01E-FE44076798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647C43-76F2-4DEB-A145-397A20524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B811B-E3B4-42AF-946D-EBB340E40D27}" type="datetimeFigureOut">
              <a:rPr lang="zh-CN" altLang="en-US" smtClean="0"/>
              <a:t>2018/11/2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2435783-0719-47A9-8B48-A2BD6761A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9D4FFD-A6FE-4DBE-B113-FD85B6666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044CA-DFF2-4D5C-A64B-38DA82440C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793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0EE2A02-5E8F-4474-A46D-AF7BDFA52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D63C93-8B48-470C-8B69-EFC02B922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2AA11F-E722-42B4-8C76-6A6E583D10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B811B-E3B4-42AF-946D-EBB340E40D27}" type="datetimeFigureOut">
              <a:rPr lang="zh-CN" altLang="en-US" smtClean="0"/>
              <a:t>2018/11/2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A0201B-0ABF-416E-BDBB-00D3D68CCD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3F7B5F-BAC3-4947-858F-01912FF01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044CA-DFF2-4D5C-A64B-38DA82440C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559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BC54D9-EE7D-4F07-8427-DCC6BB637B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 r="260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72E1314-EC5C-47E1-980F-2D9F57A883EC}"/>
              </a:ext>
            </a:extLst>
          </p:cNvPr>
          <p:cNvSpPr txBox="1"/>
          <p:nvPr/>
        </p:nvSpPr>
        <p:spPr>
          <a:xfrm>
            <a:off x="3951823" y="2386833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dirty="0">
                <a:solidFill>
                  <a:schemeClr val="bg1"/>
                </a:solidFill>
                <a:cs typeface="+mn-ea"/>
                <a:sym typeface="+mn-lt"/>
              </a:rPr>
              <a:t>学长课堂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579A50A-FEB6-4192-86A0-3FBBC4CCD7CB}"/>
              </a:ext>
            </a:extLst>
          </p:cNvPr>
          <p:cNvSpPr txBox="1"/>
          <p:nvPr/>
        </p:nvSpPr>
        <p:spPr>
          <a:xfrm>
            <a:off x="7130737" y="3710272"/>
            <a:ext cx="23374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C/C++</a:t>
            </a:r>
            <a:r>
              <a:rPr lang="zh-CN" altLang="en-US" sz="3200" dirty="0">
                <a:solidFill>
                  <a:schemeClr val="bg1"/>
                </a:solidFill>
                <a:cs typeface="+mn-ea"/>
                <a:sym typeface="+mn-lt"/>
              </a:rPr>
              <a:t>方向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99CF550-EE33-4C79-8328-7BD2CD93FEA8}"/>
              </a:ext>
            </a:extLst>
          </p:cNvPr>
          <p:cNvSpPr txBox="1"/>
          <p:nvPr/>
        </p:nvSpPr>
        <p:spPr>
          <a:xfrm>
            <a:off x="10023292" y="598708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18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级大一上学期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79343A9-1E66-49A6-A70F-5571875E7B9B}"/>
              </a:ext>
            </a:extLst>
          </p:cNvPr>
          <p:cNvSpPr txBox="1"/>
          <p:nvPr/>
        </p:nvSpPr>
        <p:spPr>
          <a:xfrm>
            <a:off x="9051234" y="6357864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成都大学 信工学院 科创室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0B52241-5857-4D3F-B68F-5C776E63CDA9}"/>
              </a:ext>
            </a:extLst>
          </p:cNvPr>
          <p:cNvSpPr txBox="1"/>
          <p:nvPr/>
        </p:nvSpPr>
        <p:spPr>
          <a:xfrm>
            <a:off x="10985094" y="561774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杨新瑞</a:t>
            </a:r>
          </a:p>
        </p:txBody>
      </p:sp>
    </p:spTree>
    <p:extLst>
      <p:ext uri="{BB962C8B-B14F-4D97-AF65-F5344CB8AC3E}">
        <p14:creationId xmlns:p14="http://schemas.microsoft.com/office/powerpoint/2010/main" val="226351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BC54D9-EE7D-4F07-8427-DCC6BB637B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 r="260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5ED092F-0C78-4C4E-B903-66F2A54A8AAF}"/>
              </a:ext>
            </a:extLst>
          </p:cNvPr>
          <p:cNvSpPr txBox="1"/>
          <p:nvPr/>
        </p:nvSpPr>
        <p:spPr>
          <a:xfrm>
            <a:off x="2772013" y="2828835"/>
            <a:ext cx="66479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>
                <a:solidFill>
                  <a:schemeClr val="bg1"/>
                </a:solidFill>
              </a:rPr>
              <a:t>游戏的工作原理</a:t>
            </a:r>
          </a:p>
        </p:txBody>
      </p:sp>
    </p:spTree>
    <p:extLst>
      <p:ext uri="{BB962C8B-B14F-4D97-AF65-F5344CB8AC3E}">
        <p14:creationId xmlns:p14="http://schemas.microsoft.com/office/powerpoint/2010/main" val="104075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BC54D9-EE7D-4F07-8427-DCC6BB637B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 r="260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43983A1-6DFE-45D4-B6CA-0428B51C4D60}"/>
              </a:ext>
            </a:extLst>
          </p:cNvPr>
          <p:cNvSpPr txBox="1"/>
          <p:nvPr/>
        </p:nvSpPr>
        <p:spPr>
          <a:xfrm>
            <a:off x="951002" y="2644170"/>
            <a:ext cx="1082078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其实游戏的工作原理和视频播放很像，只是我们的每一帧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zh-CN" altLang="en-US" sz="3200" dirty="0">
                <a:solidFill>
                  <a:schemeClr val="bg1"/>
                </a:solidFill>
              </a:rPr>
              <a:t>图像是通过程序实时运算出来的，同时还要根据用户输入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zh-CN" altLang="en-US" sz="3200" dirty="0">
                <a:solidFill>
                  <a:schemeClr val="bg1"/>
                </a:solidFill>
              </a:rPr>
              <a:t>的指令做出相应的改变。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6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BC54D9-EE7D-4F07-8427-DCC6BB637B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 r="260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4B2AEB1-8992-4C23-81D1-D675A9A8B142}"/>
              </a:ext>
            </a:extLst>
          </p:cNvPr>
          <p:cNvSpPr/>
          <p:nvPr/>
        </p:nvSpPr>
        <p:spPr>
          <a:xfrm>
            <a:off x="2464904" y="2941983"/>
            <a:ext cx="993913" cy="9541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763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BC54D9-EE7D-4F07-8427-DCC6BB637B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 r="260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BA61E4A-6528-4F23-AE12-6FD49DFFCA11}"/>
              </a:ext>
            </a:extLst>
          </p:cNvPr>
          <p:cNvSpPr/>
          <p:nvPr/>
        </p:nvSpPr>
        <p:spPr>
          <a:xfrm>
            <a:off x="3458817" y="2941983"/>
            <a:ext cx="993913" cy="9541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142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BC54D9-EE7D-4F07-8427-DCC6BB637B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 r="260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4B2AEB1-8992-4C23-81D1-D675A9A8B142}"/>
              </a:ext>
            </a:extLst>
          </p:cNvPr>
          <p:cNvSpPr/>
          <p:nvPr/>
        </p:nvSpPr>
        <p:spPr>
          <a:xfrm>
            <a:off x="4452730" y="2941983"/>
            <a:ext cx="993913" cy="9541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292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BC54D9-EE7D-4F07-8427-DCC6BB637B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 r="260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BA61E4A-6528-4F23-AE12-6FD49DFFCA11}"/>
              </a:ext>
            </a:extLst>
          </p:cNvPr>
          <p:cNvSpPr/>
          <p:nvPr/>
        </p:nvSpPr>
        <p:spPr>
          <a:xfrm>
            <a:off x="5446643" y="2941983"/>
            <a:ext cx="993913" cy="9541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0843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BC54D9-EE7D-4F07-8427-DCC6BB637B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 r="260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993F143-DF12-44FF-894B-F31AB7388A37}"/>
              </a:ext>
            </a:extLst>
          </p:cNvPr>
          <p:cNvSpPr/>
          <p:nvPr/>
        </p:nvSpPr>
        <p:spPr>
          <a:xfrm>
            <a:off x="6440556" y="2941983"/>
            <a:ext cx="993913" cy="9541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20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BC54D9-EE7D-4F07-8427-DCC6BB637B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 r="260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BA61E4A-6528-4F23-AE12-6FD49DFFCA11}"/>
              </a:ext>
            </a:extLst>
          </p:cNvPr>
          <p:cNvSpPr/>
          <p:nvPr/>
        </p:nvSpPr>
        <p:spPr>
          <a:xfrm>
            <a:off x="7434469" y="2938670"/>
            <a:ext cx="993913" cy="9541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178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BC54D9-EE7D-4F07-8427-DCC6BB637B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 r="260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993F143-DF12-44FF-894B-F31AB7388A37}"/>
              </a:ext>
            </a:extLst>
          </p:cNvPr>
          <p:cNvSpPr/>
          <p:nvPr/>
        </p:nvSpPr>
        <p:spPr>
          <a:xfrm>
            <a:off x="8428382" y="2941983"/>
            <a:ext cx="993913" cy="9541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37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BC54D9-EE7D-4F07-8427-DCC6BB637B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 r="260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5ED092F-0C78-4C4E-B903-66F2A54A8AAF}"/>
              </a:ext>
            </a:extLst>
          </p:cNvPr>
          <p:cNvSpPr txBox="1"/>
          <p:nvPr/>
        </p:nvSpPr>
        <p:spPr>
          <a:xfrm>
            <a:off x="4157007" y="2828835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>
                <a:solidFill>
                  <a:schemeClr val="bg1"/>
                </a:solidFill>
              </a:rPr>
              <a:t>游戏引擎</a:t>
            </a:r>
          </a:p>
        </p:txBody>
      </p:sp>
    </p:spTree>
    <p:extLst>
      <p:ext uri="{BB962C8B-B14F-4D97-AF65-F5344CB8AC3E}">
        <p14:creationId xmlns:p14="http://schemas.microsoft.com/office/powerpoint/2010/main" val="23497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BC54D9-EE7D-4F07-8427-DCC6BB637B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 r="260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5ED092F-0C78-4C4E-B903-66F2A54A8AAF}"/>
              </a:ext>
            </a:extLst>
          </p:cNvPr>
          <p:cNvSpPr txBox="1"/>
          <p:nvPr/>
        </p:nvSpPr>
        <p:spPr>
          <a:xfrm>
            <a:off x="3233678" y="2828835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>
                <a:solidFill>
                  <a:schemeClr val="bg1"/>
                </a:solidFill>
              </a:rPr>
              <a:t>游戏编程概述</a:t>
            </a:r>
          </a:p>
        </p:txBody>
      </p:sp>
    </p:spTree>
    <p:extLst>
      <p:ext uri="{BB962C8B-B14F-4D97-AF65-F5344CB8AC3E}">
        <p14:creationId xmlns:p14="http://schemas.microsoft.com/office/powerpoint/2010/main" val="209232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BC54D9-EE7D-4F07-8427-DCC6BB637B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 r="260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0DCAF23-2504-4BE9-A547-492D85BA9B1E}"/>
              </a:ext>
            </a:extLst>
          </p:cNvPr>
          <p:cNvSpPr txBox="1"/>
          <p:nvPr/>
        </p:nvSpPr>
        <p:spPr>
          <a:xfrm>
            <a:off x="2156460" y="3075057"/>
            <a:ext cx="78790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现在的游戏开发主要依靠游戏引擎</a:t>
            </a:r>
          </a:p>
        </p:txBody>
      </p:sp>
    </p:spTree>
    <p:extLst>
      <p:ext uri="{BB962C8B-B14F-4D97-AF65-F5344CB8AC3E}">
        <p14:creationId xmlns:p14="http://schemas.microsoft.com/office/powerpoint/2010/main" val="303614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BC54D9-EE7D-4F07-8427-DCC6BB637B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 r="260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DB6F8B9-9EFE-4208-8305-37B23DAF729A}"/>
              </a:ext>
            </a:extLst>
          </p:cNvPr>
          <p:cNvSpPr txBox="1"/>
          <p:nvPr/>
        </p:nvSpPr>
        <p:spPr>
          <a:xfrm>
            <a:off x="2156460" y="3075057"/>
            <a:ext cx="78790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所谓游戏引擎就是一个游戏的模板</a:t>
            </a:r>
          </a:p>
        </p:txBody>
      </p:sp>
    </p:spTree>
    <p:extLst>
      <p:ext uri="{BB962C8B-B14F-4D97-AF65-F5344CB8AC3E}">
        <p14:creationId xmlns:p14="http://schemas.microsoft.com/office/powerpoint/2010/main" val="311270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BC54D9-EE7D-4F07-8427-DCC6BB637B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 r="260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92C5723-3197-4367-8709-A83B59228DE1}"/>
              </a:ext>
            </a:extLst>
          </p:cNvPr>
          <p:cNvSpPr txBox="1"/>
          <p:nvPr/>
        </p:nvSpPr>
        <p:spPr>
          <a:xfrm>
            <a:off x="1197864" y="2151727"/>
            <a:ext cx="979627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i="1" dirty="0">
                <a:solidFill>
                  <a:schemeClr val="bg1"/>
                </a:solidFill>
              </a:rPr>
              <a:t>雷神之锤 </a:t>
            </a:r>
            <a:r>
              <a:rPr lang="zh-CN" altLang="en-US" sz="4000" dirty="0">
                <a:solidFill>
                  <a:schemeClr val="bg1"/>
                </a:solidFill>
              </a:rPr>
              <a:t>是最早的</a:t>
            </a:r>
            <a:r>
              <a:rPr lang="en-US" altLang="zh-CN" sz="4000" dirty="0">
                <a:solidFill>
                  <a:schemeClr val="bg1"/>
                </a:solidFill>
              </a:rPr>
              <a:t>3D</a:t>
            </a:r>
            <a:r>
              <a:rPr lang="zh-CN" altLang="en-US" sz="4000" dirty="0">
                <a:solidFill>
                  <a:schemeClr val="bg1"/>
                </a:solidFill>
              </a:rPr>
              <a:t>游戏</a:t>
            </a:r>
            <a:r>
              <a:rPr lang="en-US" altLang="zh-CN" sz="4000" dirty="0">
                <a:solidFill>
                  <a:schemeClr val="bg1"/>
                </a:solidFill>
              </a:rPr>
              <a:t>,</a:t>
            </a:r>
          </a:p>
          <a:p>
            <a:r>
              <a:rPr lang="zh-CN" altLang="en-US" sz="4000" dirty="0">
                <a:solidFill>
                  <a:schemeClr val="bg1"/>
                </a:solidFill>
              </a:rPr>
              <a:t>其大获成功之后通过对其代码进行修改</a:t>
            </a:r>
            <a:endParaRPr lang="en-US" altLang="zh-CN" sz="4000" dirty="0">
              <a:solidFill>
                <a:schemeClr val="bg1"/>
              </a:solidFill>
            </a:endParaRPr>
          </a:p>
          <a:p>
            <a:r>
              <a:rPr lang="zh-CN" altLang="en-US" sz="4000" dirty="0">
                <a:solidFill>
                  <a:schemeClr val="bg1"/>
                </a:solidFill>
              </a:rPr>
              <a:t>又开发出了新的</a:t>
            </a:r>
            <a:r>
              <a:rPr lang="en-US" altLang="zh-CN" sz="4000" dirty="0">
                <a:solidFill>
                  <a:schemeClr val="bg1"/>
                </a:solidFill>
              </a:rPr>
              <a:t>3D</a:t>
            </a:r>
            <a:r>
              <a:rPr lang="zh-CN" altLang="en-US" sz="4000" dirty="0">
                <a:solidFill>
                  <a:schemeClr val="bg1"/>
                </a:solidFill>
              </a:rPr>
              <a:t>游戏</a:t>
            </a:r>
            <a:r>
              <a:rPr lang="en-US" altLang="zh-CN" sz="4000" dirty="0">
                <a:solidFill>
                  <a:schemeClr val="bg1"/>
                </a:solidFill>
              </a:rPr>
              <a:t>,</a:t>
            </a:r>
            <a:r>
              <a:rPr lang="zh-CN" altLang="en-US" sz="4000" dirty="0">
                <a:solidFill>
                  <a:schemeClr val="bg1"/>
                </a:solidFill>
              </a:rPr>
              <a:t>该游戏也就成为了</a:t>
            </a:r>
            <a:endParaRPr lang="en-US" altLang="zh-CN" sz="4000" dirty="0">
              <a:solidFill>
                <a:schemeClr val="bg1"/>
              </a:solidFill>
            </a:endParaRPr>
          </a:p>
          <a:p>
            <a:r>
              <a:rPr lang="zh-CN" altLang="en-US" sz="4000" dirty="0">
                <a:solidFill>
                  <a:schemeClr val="bg1"/>
                </a:solidFill>
              </a:rPr>
              <a:t>第一个</a:t>
            </a:r>
            <a:r>
              <a:rPr lang="en-US" altLang="zh-CN" sz="4000" dirty="0">
                <a:solidFill>
                  <a:schemeClr val="bg1"/>
                </a:solidFill>
              </a:rPr>
              <a:t>3D</a:t>
            </a:r>
            <a:r>
              <a:rPr lang="zh-CN" altLang="en-US" sz="4000" dirty="0">
                <a:solidFill>
                  <a:schemeClr val="bg1"/>
                </a:solidFill>
              </a:rPr>
              <a:t>游戏引擎</a:t>
            </a:r>
            <a:endParaRPr lang="en-US" altLang="zh-CN" sz="4000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B70723C-EE04-4414-9AF8-8F8BA4132B51}"/>
              </a:ext>
            </a:extLst>
          </p:cNvPr>
          <p:cNvSpPr txBox="1"/>
          <p:nvPr/>
        </p:nvSpPr>
        <p:spPr>
          <a:xfrm>
            <a:off x="220032" y="5750784"/>
            <a:ext cx="117519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ps</a:t>
            </a:r>
            <a:r>
              <a:rPr lang="en-US" altLang="zh-CN" sz="2400" dirty="0">
                <a:solidFill>
                  <a:schemeClr val="bg1"/>
                </a:solidFill>
              </a:rPr>
              <a:t>:</a:t>
            </a:r>
            <a:r>
              <a:rPr lang="zh-CN" altLang="en-US" sz="2400" b="1" i="1" dirty="0">
                <a:solidFill>
                  <a:schemeClr val="bg1"/>
                </a:solidFill>
              </a:rPr>
              <a:t>德军总部 </a:t>
            </a:r>
            <a:r>
              <a:rPr lang="zh-CN" altLang="en-US" sz="2400" dirty="0">
                <a:solidFill>
                  <a:schemeClr val="bg1"/>
                </a:solidFill>
              </a:rPr>
              <a:t>和 </a:t>
            </a:r>
            <a:r>
              <a:rPr lang="zh-CN" altLang="en-US" sz="2400" b="1" i="1" dirty="0">
                <a:solidFill>
                  <a:schemeClr val="bg1"/>
                </a:solidFill>
              </a:rPr>
              <a:t>毁灭战士 </a:t>
            </a:r>
            <a:r>
              <a:rPr lang="zh-CN" altLang="en-US" sz="2400" dirty="0">
                <a:solidFill>
                  <a:schemeClr val="bg1"/>
                </a:solidFill>
              </a:rPr>
              <a:t>其实算不上真正意义上的</a:t>
            </a:r>
            <a:r>
              <a:rPr lang="en-US" altLang="zh-CN" sz="2400" dirty="0">
                <a:solidFill>
                  <a:schemeClr val="bg1"/>
                </a:solidFill>
              </a:rPr>
              <a:t>3D</a:t>
            </a:r>
            <a:r>
              <a:rPr lang="zh-CN" altLang="en-US" sz="2400" dirty="0">
                <a:solidFill>
                  <a:schemeClr val="bg1"/>
                </a:solidFill>
              </a:rPr>
              <a:t>游戏，其实都是二维图像渲染，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    </a:t>
            </a:r>
            <a:r>
              <a:rPr lang="zh-CN" altLang="en-US" sz="2400" dirty="0">
                <a:solidFill>
                  <a:schemeClr val="bg1"/>
                </a:solidFill>
              </a:rPr>
              <a:t>没有使用三维模型。</a:t>
            </a:r>
          </a:p>
        </p:txBody>
      </p:sp>
    </p:spTree>
    <p:extLst>
      <p:ext uri="{BB962C8B-B14F-4D97-AF65-F5344CB8AC3E}">
        <p14:creationId xmlns:p14="http://schemas.microsoft.com/office/powerpoint/2010/main" val="2549930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BC54D9-EE7D-4F07-8427-DCC6BB637B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 r="260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8B2554D-3187-4319-8BBD-801D16684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1" y="1558954"/>
            <a:ext cx="5267325" cy="3505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672A378-49F7-40D9-8E4E-DF6531FF76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403" y="1558954"/>
            <a:ext cx="5608320" cy="35052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9FDA618-5238-4F69-823D-26BEFA4A2979}"/>
              </a:ext>
            </a:extLst>
          </p:cNvPr>
          <p:cNvSpPr txBox="1"/>
          <p:nvPr/>
        </p:nvSpPr>
        <p:spPr>
          <a:xfrm>
            <a:off x="2238392" y="560098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德军总部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910CF7F-A255-4380-A38B-1146D8EF40F4}"/>
              </a:ext>
            </a:extLst>
          </p:cNvPr>
          <p:cNvSpPr txBox="1"/>
          <p:nvPr/>
        </p:nvSpPr>
        <p:spPr>
          <a:xfrm>
            <a:off x="8285217" y="559032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毁灭战士</a:t>
            </a:r>
          </a:p>
        </p:txBody>
      </p:sp>
    </p:spTree>
    <p:extLst>
      <p:ext uri="{BB962C8B-B14F-4D97-AF65-F5344CB8AC3E}">
        <p14:creationId xmlns:p14="http://schemas.microsoft.com/office/powerpoint/2010/main" val="423152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BC54D9-EE7D-4F07-8427-DCC6BB637B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 r="260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6AD8483-B601-4955-A00C-836062B808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14" y="1531766"/>
            <a:ext cx="5059289" cy="37944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076AF8A-6902-4CC4-A6DA-8A3ECEFD70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935" y="1531765"/>
            <a:ext cx="5059289" cy="379446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E0824F8-3B9E-4CD2-8A76-EEE34E3D257B}"/>
              </a:ext>
            </a:extLst>
          </p:cNvPr>
          <p:cNvSpPr txBox="1"/>
          <p:nvPr/>
        </p:nvSpPr>
        <p:spPr>
          <a:xfrm>
            <a:off x="5080337" y="37941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雷神之锤</a:t>
            </a:r>
          </a:p>
        </p:txBody>
      </p:sp>
    </p:spTree>
    <p:extLst>
      <p:ext uri="{BB962C8B-B14F-4D97-AF65-F5344CB8AC3E}">
        <p14:creationId xmlns:p14="http://schemas.microsoft.com/office/powerpoint/2010/main" val="236887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BC54D9-EE7D-4F07-8427-DCC6BB637B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 r="260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0DCAF23-2504-4BE9-A547-492D85BA9B1E}"/>
              </a:ext>
            </a:extLst>
          </p:cNvPr>
          <p:cNvSpPr txBox="1"/>
          <p:nvPr/>
        </p:nvSpPr>
        <p:spPr>
          <a:xfrm>
            <a:off x="1643499" y="2767280"/>
            <a:ext cx="89050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当然现在的游戏引擎开发和游戏开发，</a:t>
            </a:r>
            <a:endParaRPr lang="en-US" altLang="zh-CN" sz="4000" dirty="0">
              <a:solidFill>
                <a:schemeClr val="bg1"/>
              </a:solidFill>
            </a:endParaRPr>
          </a:p>
          <a:p>
            <a:r>
              <a:rPr lang="zh-CN" altLang="en-US" sz="4000" dirty="0">
                <a:solidFill>
                  <a:schemeClr val="bg1"/>
                </a:solidFill>
              </a:rPr>
              <a:t>已经是两个完全独立的过程了。</a:t>
            </a:r>
          </a:p>
        </p:txBody>
      </p:sp>
    </p:spTree>
    <p:extLst>
      <p:ext uri="{BB962C8B-B14F-4D97-AF65-F5344CB8AC3E}">
        <p14:creationId xmlns:p14="http://schemas.microsoft.com/office/powerpoint/2010/main" val="414716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BC54D9-EE7D-4F07-8427-DCC6BB637B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 r="260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0DCAF23-2504-4BE9-A547-492D85BA9B1E}"/>
              </a:ext>
            </a:extLst>
          </p:cNvPr>
          <p:cNvSpPr txBox="1"/>
          <p:nvPr/>
        </p:nvSpPr>
        <p:spPr>
          <a:xfrm>
            <a:off x="1899979" y="2668806"/>
            <a:ext cx="83920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很多游戏大厂都有自己的游戏引擎，</a:t>
            </a:r>
            <a:endParaRPr lang="en-US" altLang="zh-CN" sz="4000" dirty="0">
              <a:solidFill>
                <a:schemeClr val="bg1"/>
              </a:solidFill>
            </a:endParaRPr>
          </a:p>
          <a:p>
            <a:r>
              <a:rPr lang="zh-CN" altLang="en-US" sz="4000" dirty="0">
                <a:solidFill>
                  <a:schemeClr val="bg1"/>
                </a:solidFill>
              </a:rPr>
              <a:t>也有公司专门以出售游戏引擎获利。</a:t>
            </a:r>
          </a:p>
        </p:txBody>
      </p:sp>
    </p:spTree>
    <p:extLst>
      <p:ext uri="{BB962C8B-B14F-4D97-AF65-F5344CB8AC3E}">
        <p14:creationId xmlns:p14="http://schemas.microsoft.com/office/powerpoint/2010/main" val="168580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BC54D9-EE7D-4F07-8427-DCC6BB637B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 r="260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CD7FFA6-CB19-4331-A72A-A10B42AB3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479" y="2034466"/>
            <a:ext cx="2789066" cy="27890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A273DEE-5BB6-4F1A-9F32-AAB9DFAA7F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472" y="2034466"/>
            <a:ext cx="2789066" cy="278906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74AD357-98ED-4A81-A7DA-0BFF029BA230}"/>
              </a:ext>
            </a:extLst>
          </p:cNvPr>
          <p:cNvSpPr txBox="1"/>
          <p:nvPr/>
        </p:nvSpPr>
        <p:spPr>
          <a:xfrm>
            <a:off x="2580186" y="5194434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Unity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AE26F4-793B-4716-8D87-E51843047FE7}"/>
              </a:ext>
            </a:extLst>
          </p:cNvPr>
          <p:cNvSpPr txBox="1"/>
          <p:nvPr/>
        </p:nvSpPr>
        <p:spPr>
          <a:xfrm>
            <a:off x="7643207" y="5194433"/>
            <a:ext cx="2029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Unreal 4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27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BC54D9-EE7D-4F07-8427-DCC6BB637B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 r="260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BA305C-0751-405D-AC95-4E1D91AF8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9172"/>
            <a:ext cx="12192000" cy="565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22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BC54D9-EE7D-4F07-8427-DCC6BB637B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 r="260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7D7127E-7996-48F8-9768-34E129B48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9185"/>
            <a:ext cx="12192000" cy="591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BC54D9-EE7D-4F07-8427-DCC6BB637B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 r="260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5ED092F-0C78-4C4E-B903-66F2A54A8AAF}"/>
              </a:ext>
            </a:extLst>
          </p:cNvPr>
          <p:cNvSpPr txBox="1"/>
          <p:nvPr/>
        </p:nvSpPr>
        <p:spPr>
          <a:xfrm>
            <a:off x="2772013" y="2828835"/>
            <a:ext cx="66479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>
                <a:solidFill>
                  <a:schemeClr val="bg1"/>
                </a:solidFill>
              </a:rPr>
              <a:t>视频的播放原理</a:t>
            </a:r>
          </a:p>
        </p:txBody>
      </p:sp>
    </p:spTree>
    <p:extLst>
      <p:ext uri="{BB962C8B-B14F-4D97-AF65-F5344CB8AC3E}">
        <p14:creationId xmlns:p14="http://schemas.microsoft.com/office/powerpoint/2010/main" val="391727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BC54D9-EE7D-4F07-8427-DCC6BB637B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 r="260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2F00B68-3206-45FE-B997-DDF87382A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5499"/>
            <a:ext cx="12192000" cy="590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3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BC54D9-EE7D-4F07-8427-DCC6BB637B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 r="260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ABC45BC-731A-4452-8BD7-A36136A8D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0836"/>
            <a:ext cx="12192000" cy="591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3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BC54D9-EE7D-4F07-8427-DCC6BB637B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 r="260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0DCAF23-2504-4BE9-A547-492D85BA9B1E}"/>
              </a:ext>
            </a:extLst>
          </p:cNvPr>
          <p:cNvSpPr txBox="1"/>
          <p:nvPr/>
        </p:nvSpPr>
        <p:spPr>
          <a:xfrm>
            <a:off x="874057" y="2650333"/>
            <a:ext cx="104438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对于我们初学者来说使用游戏引擎太过遥远，</a:t>
            </a:r>
            <a:endParaRPr lang="en-US" altLang="zh-CN" sz="4000" dirty="0">
              <a:solidFill>
                <a:schemeClr val="bg1"/>
              </a:solidFill>
            </a:endParaRPr>
          </a:p>
          <a:p>
            <a:r>
              <a:rPr lang="zh-CN" altLang="en-US" sz="4000" dirty="0">
                <a:solidFill>
                  <a:schemeClr val="bg1"/>
                </a:solidFill>
              </a:rPr>
              <a:t>一般简单一点的</a:t>
            </a:r>
            <a:r>
              <a:rPr lang="en-US" altLang="zh-CN" sz="4000" dirty="0">
                <a:solidFill>
                  <a:schemeClr val="bg1"/>
                </a:solidFill>
              </a:rPr>
              <a:t>2D</a:t>
            </a:r>
            <a:r>
              <a:rPr lang="zh-CN" altLang="en-US" sz="4000" dirty="0">
                <a:solidFill>
                  <a:schemeClr val="bg1"/>
                </a:solidFill>
              </a:rPr>
              <a:t>游戏通过图形库就能实现</a:t>
            </a:r>
          </a:p>
        </p:txBody>
      </p:sp>
    </p:spTree>
    <p:extLst>
      <p:ext uri="{BB962C8B-B14F-4D97-AF65-F5344CB8AC3E}">
        <p14:creationId xmlns:p14="http://schemas.microsoft.com/office/powerpoint/2010/main" val="164733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BC54D9-EE7D-4F07-8427-DCC6BB637B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 r="260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FF33D32-9ECB-46F9-9302-F2FC4CF26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"/>
            <a:ext cx="7417993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C6F099C-C4EC-4339-9CB1-7F4953EAADB4}"/>
              </a:ext>
            </a:extLst>
          </p:cNvPr>
          <p:cNvSpPr txBox="1"/>
          <p:nvPr/>
        </p:nvSpPr>
        <p:spPr>
          <a:xfrm>
            <a:off x="8789334" y="2551837"/>
            <a:ext cx="20313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</a:rPr>
              <a:t>简单</a:t>
            </a:r>
            <a:endParaRPr lang="en-US" altLang="zh-CN" sz="3600" dirty="0">
              <a:solidFill>
                <a:schemeClr val="bg1"/>
              </a:solidFill>
            </a:endParaRPr>
          </a:p>
          <a:p>
            <a:pPr algn="ctr"/>
            <a:endParaRPr lang="en-US" altLang="zh-CN" sz="3600" dirty="0">
              <a:solidFill>
                <a:schemeClr val="bg1"/>
              </a:solidFill>
            </a:endParaRPr>
          </a:p>
          <a:p>
            <a:pPr algn="ctr"/>
            <a:r>
              <a:rPr lang="zh-CN" altLang="en-US" sz="3600" dirty="0">
                <a:solidFill>
                  <a:schemeClr val="bg1"/>
                </a:solidFill>
              </a:rPr>
              <a:t>中文文档</a:t>
            </a:r>
          </a:p>
        </p:txBody>
      </p:sp>
    </p:spTree>
    <p:extLst>
      <p:ext uri="{BB962C8B-B14F-4D97-AF65-F5344CB8AC3E}">
        <p14:creationId xmlns:p14="http://schemas.microsoft.com/office/powerpoint/2010/main" val="59198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BC54D9-EE7D-4F07-8427-DCC6BB637B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3" r="35166" b="-1"/>
          <a:stretch/>
        </p:blipFill>
        <p:spPr>
          <a:xfrm>
            <a:off x="20" y="10"/>
            <a:ext cx="9141724" cy="6863475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DFF8AC1-D3AB-4B21-8207-3833BE9E52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520" r="1" b="1"/>
          <a:stretch/>
        </p:blipFill>
        <p:spPr>
          <a:xfrm>
            <a:off x="5790353" y="10"/>
            <a:ext cx="6401647" cy="6852984"/>
          </a:xfrm>
          <a:custGeom>
            <a:avLst/>
            <a:gdLst>
              <a:gd name="connsiteX0" fmla="*/ 354282 w 6401647"/>
              <a:gd name="connsiteY0" fmla="*/ 0 h 6852994"/>
              <a:gd name="connsiteX1" fmla="*/ 6401647 w 6401647"/>
              <a:gd name="connsiteY1" fmla="*/ 0 h 6852994"/>
              <a:gd name="connsiteX2" fmla="*/ 6401647 w 6401647"/>
              <a:gd name="connsiteY2" fmla="*/ 6852994 h 6852994"/>
              <a:gd name="connsiteX3" fmla="*/ 0 w 6401647"/>
              <a:gd name="connsiteY3" fmla="*/ 6852994 h 6852994"/>
              <a:gd name="connsiteX4" fmla="*/ 0 w 6401647"/>
              <a:gd name="connsiteY4" fmla="*/ 6852993 h 6852994"/>
              <a:gd name="connsiteX5" fmla="*/ 3528116 w 6401647"/>
              <a:gd name="connsiteY5" fmla="*/ 6852993 h 685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8780DC7-AA4F-4CFF-B28B-D4B9D03001EC}"/>
              </a:ext>
            </a:extLst>
          </p:cNvPr>
          <p:cNvSpPr txBox="1"/>
          <p:nvPr/>
        </p:nvSpPr>
        <p:spPr>
          <a:xfrm>
            <a:off x="365561" y="1971618"/>
            <a:ext cx="7285969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SDL</a:t>
            </a:r>
            <a:r>
              <a:rPr lang="zh-CN" altLang="en-US" sz="4000" dirty="0">
                <a:solidFill>
                  <a:schemeClr val="bg1"/>
                </a:solidFill>
              </a:rPr>
              <a:t>图形库是一个工业级的</a:t>
            </a:r>
            <a:endParaRPr lang="en-US" altLang="zh-CN" sz="4000" dirty="0">
              <a:solidFill>
                <a:schemeClr val="bg1"/>
              </a:solidFill>
            </a:endParaRPr>
          </a:p>
          <a:p>
            <a:r>
              <a:rPr lang="zh-CN" altLang="en-US" sz="4000" dirty="0">
                <a:solidFill>
                  <a:schemeClr val="bg1"/>
                </a:solidFill>
              </a:rPr>
              <a:t>图形库，常用来开发游戏和</a:t>
            </a:r>
            <a:endParaRPr lang="en-US" altLang="zh-CN" sz="4000" dirty="0">
              <a:solidFill>
                <a:schemeClr val="bg1"/>
              </a:solidFill>
            </a:endParaRPr>
          </a:p>
          <a:p>
            <a:r>
              <a:rPr lang="zh-CN" altLang="en-US" sz="4000" dirty="0">
                <a:solidFill>
                  <a:schemeClr val="bg1"/>
                </a:solidFill>
              </a:rPr>
              <a:t>播放器。</a:t>
            </a:r>
            <a:endParaRPr lang="en-US" altLang="zh-CN" sz="4000" dirty="0">
              <a:solidFill>
                <a:schemeClr val="bg1"/>
              </a:solidFill>
            </a:endParaRPr>
          </a:p>
          <a:p>
            <a:endParaRPr lang="en-US" altLang="zh-CN" sz="4000" dirty="0">
              <a:solidFill>
                <a:schemeClr val="bg1"/>
              </a:solidFill>
            </a:endParaRPr>
          </a:p>
          <a:p>
            <a:r>
              <a:rPr lang="zh-CN" altLang="en-US" sz="4000" dirty="0">
                <a:solidFill>
                  <a:schemeClr val="bg1"/>
                </a:solidFill>
              </a:rPr>
              <a:t>该库用法和</a:t>
            </a:r>
            <a:r>
              <a:rPr lang="en-US" altLang="zh-CN" sz="4000" dirty="0" err="1">
                <a:solidFill>
                  <a:schemeClr val="bg1"/>
                </a:solidFill>
              </a:rPr>
              <a:t>EGE</a:t>
            </a:r>
            <a:r>
              <a:rPr lang="zh-CN" altLang="en-US" sz="4000" dirty="0">
                <a:solidFill>
                  <a:schemeClr val="bg1"/>
                </a:solidFill>
              </a:rPr>
              <a:t>极其相似，</a:t>
            </a:r>
            <a:endParaRPr lang="en-US" altLang="zh-CN" sz="4000" dirty="0">
              <a:solidFill>
                <a:schemeClr val="bg1"/>
              </a:solidFill>
            </a:endParaRPr>
          </a:p>
          <a:p>
            <a:r>
              <a:rPr lang="zh-CN" altLang="en-US" sz="4000" dirty="0">
                <a:solidFill>
                  <a:schemeClr val="bg1"/>
                </a:solidFill>
              </a:rPr>
              <a:t>在掌握了</a:t>
            </a:r>
            <a:r>
              <a:rPr lang="en-US" altLang="zh-CN" sz="4000" dirty="0" err="1">
                <a:solidFill>
                  <a:schemeClr val="bg1"/>
                </a:solidFill>
              </a:rPr>
              <a:t>EGE</a:t>
            </a:r>
            <a:r>
              <a:rPr lang="zh-CN" altLang="en-US" sz="4000" dirty="0">
                <a:solidFill>
                  <a:schemeClr val="bg1"/>
                </a:solidFill>
              </a:rPr>
              <a:t>的情况下可以很快</a:t>
            </a:r>
            <a:endParaRPr lang="en-US" altLang="zh-CN" sz="4000" dirty="0">
              <a:solidFill>
                <a:schemeClr val="bg1"/>
              </a:solidFill>
            </a:endParaRPr>
          </a:p>
          <a:p>
            <a:r>
              <a:rPr lang="zh-CN" altLang="en-US" sz="4000" dirty="0">
                <a:solidFill>
                  <a:schemeClr val="bg1"/>
                </a:solidFill>
              </a:rPr>
              <a:t>上手。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349307F-7991-4BF3-A825-693F0F40D5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097" y="279589"/>
            <a:ext cx="2172169" cy="120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37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BC54D9-EE7D-4F07-8427-DCC6BB637B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" r="26929" b="2"/>
          <a:stretch/>
        </p:blipFill>
        <p:spPr>
          <a:xfrm>
            <a:off x="4818888" y="-479"/>
            <a:ext cx="7373112" cy="425243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04E3521-752C-41DC-8C06-195903AE26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5" r="2" b="2"/>
          <a:stretch/>
        </p:blipFill>
        <p:spPr>
          <a:xfrm>
            <a:off x="4734350" y="0"/>
            <a:ext cx="11863478" cy="6857999"/>
          </a:xfrm>
          <a:prstGeom prst="rect">
            <a:avLst/>
          </a:prstGeom>
        </p:spPr>
      </p:pic>
      <p:sp>
        <p:nvSpPr>
          <p:cNvPr id="10" name="Freeform 3">
            <a:extLst>
              <a:ext uri="{FF2B5EF4-FFF2-40B4-BE49-F238E27FC236}">
                <a16:creationId xmlns:a16="http://schemas.microsoft.com/office/drawing/2014/main" id="{66BCEC1B-9617-4EF1-9B03-4BD43D100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CCBFD80B-276C-4775-A363-20693A7C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0DCAF23-2504-4BE9-A547-492D85BA9B1E}"/>
              </a:ext>
            </a:extLst>
          </p:cNvPr>
          <p:cNvSpPr txBox="1"/>
          <p:nvPr/>
        </p:nvSpPr>
        <p:spPr>
          <a:xfrm>
            <a:off x="804672" y="2600325"/>
            <a:ext cx="4948428" cy="2651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如果要进行桌面应用开发可以选择</a:t>
            </a:r>
            <a:r>
              <a:rPr lang="en-US" altLang="zh-CN" sz="4200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Qt</a:t>
            </a:r>
            <a:r>
              <a:rPr lang="zh-CN" alt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，</a:t>
            </a:r>
            <a:endParaRPr lang="en-US" altLang="zh-CN" sz="4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这是目前较为主流的</a:t>
            </a:r>
            <a:r>
              <a:rPr lang="en-US" altLang="zh-CN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GUI</a:t>
            </a:r>
            <a:r>
              <a:rPr lang="zh-CN" alt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库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D3921A1-6BE0-4F3F-8EE5-325F8EB340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" y="736997"/>
            <a:ext cx="1543536" cy="113154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8E429A6-283C-43D6-A660-735909EED9A3}"/>
              </a:ext>
            </a:extLst>
          </p:cNvPr>
          <p:cNvSpPr/>
          <p:nvPr/>
        </p:nvSpPr>
        <p:spPr>
          <a:xfrm rot="18868524">
            <a:off x="438911" y="594757"/>
            <a:ext cx="731520" cy="284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997E789-C916-47D7-9F18-9319E4836045}"/>
              </a:ext>
            </a:extLst>
          </p:cNvPr>
          <p:cNvSpPr/>
          <p:nvPr/>
        </p:nvSpPr>
        <p:spPr>
          <a:xfrm rot="18868524">
            <a:off x="1989630" y="1716136"/>
            <a:ext cx="731520" cy="284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722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BA42572-CEF3-4ED1-AEF0-B8A374F24384}"/>
              </a:ext>
            </a:extLst>
          </p:cNvPr>
          <p:cNvSpPr txBox="1"/>
          <p:nvPr/>
        </p:nvSpPr>
        <p:spPr>
          <a:xfrm>
            <a:off x="5202621" y="4665605"/>
            <a:ext cx="6638806" cy="1292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科研数字图像处理库 </a:t>
            </a:r>
            <a:r>
              <a:rPr lang="en-US" altLang="zh-CN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OpenCV</a:t>
            </a:r>
          </a:p>
        </p:txBody>
      </p:sp>
      <p:pic>
        <p:nvPicPr>
          <p:cNvPr id="1026" name="Picture 2" descr="https://timgsa.baidu.com/timg?image&amp;quality=80&amp;size=b9999_10000&amp;sec=1541159525615&amp;di=596e61a9db62cc4ef74a60d64b1e5061&amp;imgtype=0&amp;src=http%3A%2F%2Fblog.aguskurniawan.net%2Fimage.axd%3Fpicture%3Dopencv_1.png">
            <a:extLst>
              <a:ext uri="{FF2B5EF4-FFF2-40B4-BE49-F238E27FC236}">
                <a16:creationId xmlns:a16="http://schemas.microsoft.com/office/drawing/2014/main" id="{2170004E-EF95-4DA3-A4A2-0091323A7D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" r="172" b="3"/>
          <a:stretch/>
        </p:blipFill>
        <p:spPr bwMode="auto">
          <a:xfrm>
            <a:off x="20" y="1"/>
            <a:ext cx="4848284" cy="435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5">
            <a:extLst>
              <a:ext uri="{FF2B5EF4-FFF2-40B4-BE49-F238E27FC236}">
                <a16:creationId xmlns:a16="http://schemas.microsoft.com/office/drawing/2014/main" id="{115DE8EA-C489-4B06-896C-D6E13006E9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1" r="28535"/>
          <a:stretch/>
        </p:blipFill>
        <p:spPr>
          <a:xfrm>
            <a:off x="4972050" y="-1"/>
            <a:ext cx="7216902" cy="43594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FBC54D9-EE7D-4F07-8427-DCC6BB637B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68"/>
          <a:stretch/>
        </p:blipFill>
        <p:spPr>
          <a:xfrm>
            <a:off x="20" y="4472610"/>
            <a:ext cx="4848284" cy="238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66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BC54D9-EE7D-4F07-8427-DCC6BB637B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 r="260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5ED092F-0C78-4C4E-B903-66F2A54A8AAF}"/>
              </a:ext>
            </a:extLst>
          </p:cNvPr>
          <p:cNvSpPr txBox="1"/>
          <p:nvPr/>
        </p:nvSpPr>
        <p:spPr>
          <a:xfrm>
            <a:off x="4157007" y="2828835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>
                <a:solidFill>
                  <a:schemeClr val="bg1"/>
                </a:solidFill>
              </a:rPr>
              <a:t>游戏场景</a:t>
            </a:r>
          </a:p>
        </p:txBody>
      </p:sp>
    </p:spTree>
    <p:extLst>
      <p:ext uri="{BB962C8B-B14F-4D97-AF65-F5344CB8AC3E}">
        <p14:creationId xmlns:p14="http://schemas.microsoft.com/office/powerpoint/2010/main" val="293626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BC54D9-EE7D-4F07-8427-DCC6BB637B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 r="260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349D920-E393-4E61-AF66-ACEC7B9C57E6}"/>
              </a:ext>
            </a:extLst>
          </p:cNvPr>
          <p:cNvSpPr txBox="1"/>
          <p:nvPr/>
        </p:nvSpPr>
        <p:spPr>
          <a:xfrm>
            <a:off x="2412940" y="3075057"/>
            <a:ext cx="7366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游戏是由很多个游戏场景组成的</a:t>
            </a:r>
          </a:p>
        </p:txBody>
      </p:sp>
    </p:spTree>
    <p:extLst>
      <p:ext uri="{BB962C8B-B14F-4D97-AF65-F5344CB8AC3E}">
        <p14:creationId xmlns:p14="http://schemas.microsoft.com/office/powerpoint/2010/main" val="250421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BC54D9-EE7D-4F07-8427-DCC6BB637B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 r="260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023F368F-64DB-46FA-9E41-A4E226C1E959}"/>
              </a:ext>
            </a:extLst>
          </p:cNvPr>
          <p:cNvSpPr/>
          <p:nvPr/>
        </p:nvSpPr>
        <p:spPr>
          <a:xfrm>
            <a:off x="4916556" y="660957"/>
            <a:ext cx="2358887" cy="74212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主菜单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967FEC8D-5742-456C-810C-C39CB263BC0C}"/>
              </a:ext>
            </a:extLst>
          </p:cNvPr>
          <p:cNvSpPr/>
          <p:nvPr/>
        </p:nvSpPr>
        <p:spPr>
          <a:xfrm>
            <a:off x="4916555" y="2047461"/>
            <a:ext cx="2358887" cy="74212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子菜单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33EC9558-3A15-405E-9890-7BB4787FD730}"/>
              </a:ext>
            </a:extLst>
          </p:cNvPr>
          <p:cNvSpPr/>
          <p:nvPr/>
        </p:nvSpPr>
        <p:spPr>
          <a:xfrm>
            <a:off x="4916553" y="3565661"/>
            <a:ext cx="2358887" cy="74212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游戏场景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177C788-5FE1-4C72-B05B-DA46DCECC4E3}"/>
              </a:ext>
            </a:extLst>
          </p:cNvPr>
          <p:cNvSpPr/>
          <p:nvPr/>
        </p:nvSpPr>
        <p:spPr>
          <a:xfrm>
            <a:off x="4916554" y="5083861"/>
            <a:ext cx="2358887" cy="74212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游戏结束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0FE1A324-F4EC-4CF2-B092-725978F29249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6095999" y="1403079"/>
            <a:ext cx="1" cy="644382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D97CD3A-335D-48C3-B806-A6D8F97EF335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6095997" y="2789583"/>
            <a:ext cx="2" cy="776078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E4A632CF-F6E4-46C8-84C0-BC6A400E334A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6095997" y="4307783"/>
            <a:ext cx="1" cy="776078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连接符: 肘形 34">
            <a:extLst>
              <a:ext uri="{FF2B5EF4-FFF2-40B4-BE49-F238E27FC236}">
                <a16:creationId xmlns:a16="http://schemas.microsoft.com/office/drawing/2014/main" id="{498AFBFD-F0E4-47A1-B108-B05AF0561B66}"/>
              </a:ext>
            </a:extLst>
          </p:cNvPr>
          <p:cNvCxnSpPr>
            <a:cxnSpLocks/>
            <a:stCxn id="9" idx="3"/>
            <a:endCxn id="8" idx="3"/>
          </p:cNvCxnSpPr>
          <p:nvPr/>
        </p:nvCxnSpPr>
        <p:spPr>
          <a:xfrm flipV="1">
            <a:off x="7275440" y="2418522"/>
            <a:ext cx="2" cy="1518200"/>
          </a:xfrm>
          <a:prstGeom prst="bentConnector3">
            <a:avLst>
              <a:gd name="adj1" fmla="val 11430100000"/>
            </a:avLst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连接符: 肘形 41">
            <a:extLst>
              <a:ext uri="{FF2B5EF4-FFF2-40B4-BE49-F238E27FC236}">
                <a16:creationId xmlns:a16="http://schemas.microsoft.com/office/drawing/2014/main" id="{B98FAF5F-DA13-488A-AA37-0315F2B594AF}"/>
              </a:ext>
            </a:extLst>
          </p:cNvPr>
          <p:cNvCxnSpPr>
            <a:cxnSpLocks/>
            <a:stCxn id="8" idx="3"/>
            <a:endCxn id="2" idx="3"/>
          </p:cNvCxnSpPr>
          <p:nvPr/>
        </p:nvCxnSpPr>
        <p:spPr>
          <a:xfrm flipV="1">
            <a:off x="7275442" y="1032018"/>
            <a:ext cx="1" cy="1386504"/>
          </a:xfrm>
          <a:prstGeom prst="bentConnector3">
            <a:avLst>
              <a:gd name="adj1" fmla="val 22860100000"/>
            </a:avLst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4FF4B64B-3435-4443-9CE6-C52EC13A7C3F}"/>
              </a:ext>
            </a:extLst>
          </p:cNvPr>
          <p:cNvSpPr/>
          <p:nvPr/>
        </p:nvSpPr>
        <p:spPr>
          <a:xfrm>
            <a:off x="1729010" y="1426158"/>
            <a:ext cx="2358887" cy="74212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设置</a:t>
            </a:r>
          </a:p>
        </p:txBody>
      </p:sp>
      <p:cxnSp>
        <p:nvCxnSpPr>
          <p:cNvPr id="51" name="连接符: 肘形 50">
            <a:extLst>
              <a:ext uri="{FF2B5EF4-FFF2-40B4-BE49-F238E27FC236}">
                <a16:creationId xmlns:a16="http://schemas.microsoft.com/office/drawing/2014/main" id="{F942B474-9B85-4F8F-8C5C-E910D94E6D00}"/>
              </a:ext>
            </a:extLst>
          </p:cNvPr>
          <p:cNvCxnSpPr>
            <a:stCxn id="45" idx="0"/>
            <a:endCxn id="2" idx="1"/>
          </p:cNvCxnSpPr>
          <p:nvPr/>
        </p:nvCxnSpPr>
        <p:spPr>
          <a:xfrm rot="5400000" flipH="1" flipV="1">
            <a:off x="3715435" y="225037"/>
            <a:ext cx="394140" cy="2008102"/>
          </a:xfrm>
          <a:prstGeom prst="bentConnector2">
            <a:avLst/>
          </a:prstGeom>
          <a:ln w="349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连接符: 肘形 52">
            <a:extLst>
              <a:ext uri="{FF2B5EF4-FFF2-40B4-BE49-F238E27FC236}">
                <a16:creationId xmlns:a16="http://schemas.microsoft.com/office/drawing/2014/main" id="{56363D59-D924-4E48-9081-F823685DE57B}"/>
              </a:ext>
            </a:extLst>
          </p:cNvPr>
          <p:cNvCxnSpPr>
            <a:stCxn id="9" idx="1"/>
            <a:endCxn id="45" idx="2"/>
          </p:cNvCxnSpPr>
          <p:nvPr/>
        </p:nvCxnSpPr>
        <p:spPr>
          <a:xfrm rot="10800000">
            <a:off x="2908455" y="2168280"/>
            <a:ext cx="2008099" cy="1768442"/>
          </a:xfrm>
          <a:prstGeom prst="bentConnector2">
            <a:avLst/>
          </a:prstGeom>
          <a:ln w="34925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54F1E637-0248-4CF8-8EB2-98284DCB6E92}"/>
              </a:ext>
            </a:extLst>
          </p:cNvPr>
          <p:cNvCxnSpPr>
            <a:cxnSpLocks/>
            <a:stCxn id="10" idx="3"/>
            <a:endCxn id="9" idx="3"/>
          </p:cNvCxnSpPr>
          <p:nvPr/>
        </p:nvCxnSpPr>
        <p:spPr>
          <a:xfrm flipH="1" flipV="1">
            <a:off x="7275440" y="3936722"/>
            <a:ext cx="1" cy="1518200"/>
          </a:xfrm>
          <a:prstGeom prst="bentConnector3">
            <a:avLst>
              <a:gd name="adj1" fmla="val -22860000000"/>
            </a:avLst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99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BC54D9-EE7D-4F07-8427-DCC6BB637B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 r="260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0A623F8-8918-4CA3-9F57-97EE4E5691EC}"/>
              </a:ext>
            </a:extLst>
          </p:cNvPr>
          <p:cNvSpPr txBox="1"/>
          <p:nvPr/>
        </p:nvSpPr>
        <p:spPr>
          <a:xfrm>
            <a:off x="1694795" y="3022275"/>
            <a:ext cx="88024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一个视频文件是由图像数据和音频数据组成的，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zh-CN" altLang="en-US" sz="3200" dirty="0">
                <a:solidFill>
                  <a:schemeClr val="bg1"/>
                </a:solidFill>
              </a:rPr>
              <a:t>我们在此主要讨论图像数据。</a:t>
            </a:r>
          </a:p>
        </p:txBody>
      </p:sp>
    </p:spTree>
    <p:extLst>
      <p:ext uri="{BB962C8B-B14F-4D97-AF65-F5344CB8AC3E}">
        <p14:creationId xmlns:p14="http://schemas.microsoft.com/office/powerpoint/2010/main" val="422678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BC54D9-EE7D-4F07-8427-DCC6BB637B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 r="260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349D920-E393-4E61-AF66-ACEC7B9C57E6}"/>
              </a:ext>
            </a:extLst>
          </p:cNvPr>
          <p:cNvSpPr txBox="1"/>
          <p:nvPr/>
        </p:nvSpPr>
        <p:spPr>
          <a:xfrm>
            <a:off x="1899979" y="2767280"/>
            <a:ext cx="83920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这样把游戏切分成多个场景进行切换</a:t>
            </a:r>
            <a:endParaRPr lang="en-US" altLang="zh-CN" sz="4000" dirty="0">
              <a:solidFill>
                <a:schemeClr val="bg1"/>
              </a:solidFill>
            </a:endParaRPr>
          </a:p>
          <a:p>
            <a:r>
              <a:rPr lang="zh-CN" altLang="en-US" sz="4000" dirty="0">
                <a:solidFill>
                  <a:schemeClr val="bg1"/>
                </a:solidFill>
              </a:rPr>
              <a:t>方便我们的模块化编程管理</a:t>
            </a:r>
          </a:p>
        </p:txBody>
      </p:sp>
    </p:spTree>
    <p:extLst>
      <p:ext uri="{BB962C8B-B14F-4D97-AF65-F5344CB8AC3E}">
        <p14:creationId xmlns:p14="http://schemas.microsoft.com/office/powerpoint/2010/main" val="100887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BC54D9-EE7D-4F07-8427-DCC6BB637B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 r="260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7C0C4B5-5D30-41DB-B437-81865E5153D4}"/>
              </a:ext>
            </a:extLst>
          </p:cNvPr>
          <p:cNvSpPr txBox="1"/>
          <p:nvPr/>
        </p:nvSpPr>
        <p:spPr>
          <a:xfrm>
            <a:off x="1387018" y="2459504"/>
            <a:ext cx="941796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所谓模块化编程就是将大程序的各个功能</a:t>
            </a:r>
            <a:endParaRPr lang="en-US" altLang="zh-CN" sz="4000" dirty="0">
              <a:solidFill>
                <a:schemeClr val="bg1"/>
              </a:solidFill>
            </a:endParaRPr>
          </a:p>
          <a:p>
            <a:r>
              <a:rPr lang="zh-CN" altLang="en-US" sz="4000" dirty="0">
                <a:solidFill>
                  <a:schemeClr val="bg1"/>
                </a:solidFill>
              </a:rPr>
              <a:t>编写成多个函数模块，像搭积木一样搭建</a:t>
            </a:r>
            <a:endParaRPr lang="en-US" altLang="zh-CN" sz="4000" dirty="0">
              <a:solidFill>
                <a:schemeClr val="bg1"/>
              </a:solidFill>
            </a:endParaRPr>
          </a:p>
          <a:p>
            <a:r>
              <a:rPr lang="zh-CN" altLang="en-US" sz="4000" dirty="0">
                <a:solidFill>
                  <a:schemeClr val="bg1"/>
                </a:solidFill>
              </a:rPr>
              <a:t>成一个完整的程序。</a:t>
            </a:r>
            <a:endParaRPr lang="en-US" altLang="zh-C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57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BC54D9-EE7D-4F07-8427-DCC6BB637B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 r="260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7C0C4B5-5D30-41DB-B437-81865E5153D4}"/>
              </a:ext>
            </a:extLst>
          </p:cNvPr>
          <p:cNvSpPr txBox="1"/>
          <p:nvPr/>
        </p:nvSpPr>
        <p:spPr>
          <a:xfrm>
            <a:off x="874057" y="2767280"/>
            <a:ext cx="104438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这样我们只需要修改相应功能的模块而不用去</a:t>
            </a:r>
            <a:endParaRPr lang="en-US" altLang="zh-CN" sz="4000" dirty="0">
              <a:solidFill>
                <a:schemeClr val="bg1"/>
              </a:solidFill>
            </a:endParaRPr>
          </a:p>
          <a:p>
            <a:r>
              <a:rPr lang="zh-CN" altLang="en-US" sz="4000" dirty="0">
                <a:solidFill>
                  <a:schemeClr val="bg1"/>
                </a:solidFill>
              </a:rPr>
              <a:t>改动整个大程序的架构就能实现程序的修改。</a:t>
            </a:r>
            <a:endParaRPr lang="en-US" altLang="zh-C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21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BC54D9-EE7D-4F07-8427-DCC6BB637B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 r="26027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99A0ABB-F9C3-4C4A-A10A-562B99CA5208}"/>
              </a:ext>
            </a:extLst>
          </p:cNvPr>
          <p:cNvSpPr txBox="1"/>
          <p:nvPr/>
        </p:nvSpPr>
        <p:spPr>
          <a:xfrm>
            <a:off x="1284426" y="3136612"/>
            <a:ext cx="9623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本次实战项目相对简单，一个场景就是一个游戏循环</a:t>
            </a:r>
          </a:p>
        </p:txBody>
      </p:sp>
    </p:spTree>
    <p:extLst>
      <p:ext uri="{BB962C8B-B14F-4D97-AF65-F5344CB8AC3E}">
        <p14:creationId xmlns:p14="http://schemas.microsoft.com/office/powerpoint/2010/main" val="53256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BC54D9-EE7D-4F07-8427-DCC6BB637B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 r="260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5ED092F-0C78-4C4E-B903-66F2A54A8AAF}"/>
              </a:ext>
            </a:extLst>
          </p:cNvPr>
          <p:cNvSpPr txBox="1"/>
          <p:nvPr/>
        </p:nvSpPr>
        <p:spPr>
          <a:xfrm>
            <a:off x="4157007" y="2828835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>
                <a:solidFill>
                  <a:schemeClr val="bg1"/>
                </a:solidFill>
              </a:rPr>
              <a:t>游戏循环</a:t>
            </a:r>
          </a:p>
        </p:txBody>
      </p:sp>
    </p:spTree>
    <p:extLst>
      <p:ext uri="{BB962C8B-B14F-4D97-AF65-F5344CB8AC3E}">
        <p14:creationId xmlns:p14="http://schemas.microsoft.com/office/powerpoint/2010/main" val="218480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BC54D9-EE7D-4F07-8427-DCC6BB637B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 r="260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C9D4547-F8FB-4991-B324-F952303DF47E}"/>
              </a:ext>
            </a:extLst>
          </p:cNvPr>
          <p:cNvSpPr txBox="1"/>
          <p:nvPr/>
        </p:nvSpPr>
        <p:spPr>
          <a:xfrm>
            <a:off x="3464510" y="3105834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游戏其实就是一个死循环</a:t>
            </a:r>
          </a:p>
        </p:txBody>
      </p:sp>
    </p:spTree>
    <p:extLst>
      <p:ext uri="{BB962C8B-B14F-4D97-AF65-F5344CB8AC3E}">
        <p14:creationId xmlns:p14="http://schemas.microsoft.com/office/powerpoint/2010/main" val="256392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BC54D9-EE7D-4F07-8427-DCC6BB637B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 r="260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C9D4547-F8FB-4991-B324-F952303DF47E}"/>
              </a:ext>
            </a:extLst>
          </p:cNvPr>
          <p:cNvSpPr txBox="1"/>
          <p:nvPr/>
        </p:nvSpPr>
        <p:spPr>
          <a:xfrm>
            <a:off x="2310348" y="3105834"/>
            <a:ext cx="757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我们通常称之为游戏循环或消息循环</a:t>
            </a:r>
          </a:p>
        </p:txBody>
      </p:sp>
    </p:spTree>
    <p:extLst>
      <p:ext uri="{BB962C8B-B14F-4D97-AF65-F5344CB8AC3E}">
        <p14:creationId xmlns:p14="http://schemas.microsoft.com/office/powerpoint/2010/main" val="139780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BC54D9-EE7D-4F07-8427-DCC6BB637B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 r="260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8412A1D-9D5A-4185-A723-1340554A6C2F}"/>
              </a:ext>
            </a:extLst>
          </p:cNvPr>
          <p:cNvSpPr/>
          <p:nvPr/>
        </p:nvSpPr>
        <p:spPr>
          <a:xfrm>
            <a:off x="-42203" y="0"/>
            <a:ext cx="6138203" cy="68579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3FA1877-C5E8-4E78-B450-0576D7594FA2}"/>
              </a:ext>
            </a:extLst>
          </p:cNvPr>
          <p:cNvSpPr txBox="1"/>
          <p:nvPr/>
        </p:nvSpPr>
        <p:spPr>
          <a:xfrm>
            <a:off x="956603" y="117693"/>
            <a:ext cx="4321439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void </a:t>
            </a:r>
            <a:r>
              <a:rPr lang="en-US" altLang="zh-CN" sz="2400" dirty="0" err="1">
                <a:solidFill>
                  <a:schemeClr val="bg1"/>
                </a:solidFill>
              </a:rPr>
              <a:t>gameLoop</a:t>
            </a:r>
            <a:r>
              <a:rPr lang="en-US" altLang="zh-CN" sz="2400" dirty="0">
                <a:solidFill>
                  <a:schemeClr val="bg1"/>
                </a:solidFill>
              </a:rPr>
              <a:t>(…){</a:t>
            </a: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	</a:t>
            </a:r>
            <a:r>
              <a:rPr lang="en-US" altLang="zh-CN" sz="2400" dirty="0" err="1">
                <a:solidFill>
                  <a:schemeClr val="bg1"/>
                </a:solidFill>
              </a:rPr>
              <a:t>init</a:t>
            </a:r>
            <a:r>
              <a:rPr lang="en-US" altLang="zh-CN" sz="2400" dirty="0">
                <a:solidFill>
                  <a:schemeClr val="bg1"/>
                </a:solidFill>
              </a:rPr>
              <a:t>();</a:t>
            </a: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	while</a:t>
            </a:r>
            <a:r>
              <a:rPr lang="zh-CN" altLang="en-US" sz="2400" dirty="0">
                <a:solidFill>
                  <a:schemeClr val="bg1"/>
                </a:solidFill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</a:rPr>
              <a:t>true</a:t>
            </a:r>
            <a:r>
              <a:rPr lang="zh-CN" altLang="en-US" sz="2400" dirty="0">
                <a:solidFill>
                  <a:schemeClr val="bg1"/>
                </a:solidFill>
              </a:rPr>
              <a:t>）</a:t>
            </a:r>
            <a:r>
              <a:rPr lang="en-US" altLang="zh-CN" sz="2400" dirty="0">
                <a:solidFill>
                  <a:schemeClr val="bg1"/>
                </a:solidFill>
              </a:rPr>
              <a:t>{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		event();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		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		update();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		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		render();</a:t>
            </a: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		delay();</a:t>
            </a: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		if(</a:t>
            </a:r>
            <a:r>
              <a:rPr lang="en-US" altLang="zh-CN" sz="2400" dirty="0" err="1">
                <a:solidFill>
                  <a:schemeClr val="bg1"/>
                </a:solidFill>
              </a:rPr>
              <a:t>isEnd</a:t>
            </a:r>
            <a:r>
              <a:rPr lang="en-US" altLang="zh-CN" sz="2400" dirty="0">
                <a:solidFill>
                  <a:schemeClr val="bg1"/>
                </a:solidFill>
              </a:rPr>
              <a:t>())break;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	}</a:t>
            </a: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	clear();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}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200A6F-0A67-4092-86B3-60DF77D8D8AF}"/>
              </a:ext>
            </a:extLst>
          </p:cNvPr>
          <p:cNvSpPr/>
          <p:nvPr/>
        </p:nvSpPr>
        <p:spPr>
          <a:xfrm>
            <a:off x="6053797" y="-10"/>
            <a:ext cx="6138203" cy="6857990"/>
          </a:xfrm>
          <a:prstGeom prst="rect">
            <a:avLst/>
          </a:prstGeom>
          <a:solidFill>
            <a:schemeClr val="tx1">
              <a:lumMod val="85000"/>
              <a:lumOff val="15000"/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箭头: 左 11">
            <a:extLst>
              <a:ext uri="{FF2B5EF4-FFF2-40B4-BE49-F238E27FC236}">
                <a16:creationId xmlns:a16="http://schemas.microsoft.com/office/drawing/2014/main" id="{131BF2D9-83EA-4A55-9886-F24154DA5C2E}"/>
              </a:ext>
            </a:extLst>
          </p:cNvPr>
          <p:cNvSpPr/>
          <p:nvPr/>
        </p:nvSpPr>
        <p:spPr>
          <a:xfrm>
            <a:off x="4821193" y="796622"/>
            <a:ext cx="1385455" cy="526472"/>
          </a:xfrm>
          <a:prstGeom prst="lef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7481387-A746-4B8C-BDEB-9CBE693F522C}"/>
              </a:ext>
            </a:extLst>
          </p:cNvPr>
          <p:cNvSpPr txBox="1"/>
          <p:nvPr/>
        </p:nvSpPr>
        <p:spPr>
          <a:xfrm>
            <a:off x="8436203" y="877455"/>
            <a:ext cx="971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init</a:t>
            </a:r>
            <a:r>
              <a:rPr lang="en-US" altLang="zh-CN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()</a:t>
            </a:r>
            <a:endParaRPr lang="zh-CN" altLang="en-US" sz="28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B25F1CC-493B-4BC7-A58A-074108B6EB5F}"/>
              </a:ext>
            </a:extLst>
          </p:cNvPr>
          <p:cNvSpPr txBox="1"/>
          <p:nvPr/>
        </p:nvSpPr>
        <p:spPr>
          <a:xfrm>
            <a:off x="7752522" y="227812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初始化变量参数</a:t>
            </a:r>
          </a:p>
        </p:txBody>
      </p:sp>
    </p:spTree>
    <p:extLst>
      <p:ext uri="{BB962C8B-B14F-4D97-AF65-F5344CB8AC3E}">
        <p14:creationId xmlns:p14="http://schemas.microsoft.com/office/powerpoint/2010/main" val="141270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BC54D9-EE7D-4F07-8427-DCC6BB637B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 r="260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8412A1D-9D5A-4185-A723-1340554A6C2F}"/>
              </a:ext>
            </a:extLst>
          </p:cNvPr>
          <p:cNvSpPr/>
          <p:nvPr/>
        </p:nvSpPr>
        <p:spPr>
          <a:xfrm>
            <a:off x="-42203" y="0"/>
            <a:ext cx="6138203" cy="68579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3FA1877-C5E8-4E78-B450-0576D7594FA2}"/>
              </a:ext>
            </a:extLst>
          </p:cNvPr>
          <p:cNvSpPr txBox="1"/>
          <p:nvPr/>
        </p:nvSpPr>
        <p:spPr>
          <a:xfrm>
            <a:off x="956603" y="117693"/>
            <a:ext cx="4321439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void </a:t>
            </a:r>
            <a:r>
              <a:rPr lang="en-US" altLang="zh-CN" sz="2400" dirty="0" err="1">
                <a:solidFill>
                  <a:schemeClr val="bg1"/>
                </a:solidFill>
              </a:rPr>
              <a:t>gameLoop</a:t>
            </a:r>
            <a:r>
              <a:rPr lang="en-US" altLang="zh-CN" sz="2400" dirty="0">
                <a:solidFill>
                  <a:schemeClr val="bg1"/>
                </a:solidFill>
              </a:rPr>
              <a:t>(…){</a:t>
            </a: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	</a:t>
            </a:r>
            <a:r>
              <a:rPr lang="en-US" altLang="zh-CN" sz="2400" dirty="0" err="1">
                <a:solidFill>
                  <a:schemeClr val="bg1"/>
                </a:solidFill>
              </a:rPr>
              <a:t>init</a:t>
            </a:r>
            <a:r>
              <a:rPr lang="en-US" altLang="zh-CN" sz="2400" dirty="0">
                <a:solidFill>
                  <a:schemeClr val="bg1"/>
                </a:solidFill>
              </a:rPr>
              <a:t>();</a:t>
            </a: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	while</a:t>
            </a:r>
            <a:r>
              <a:rPr lang="zh-CN" altLang="en-US" sz="2400" dirty="0">
                <a:solidFill>
                  <a:schemeClr val="bg1"/>
                </a:solidFill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</a:rPr>
              <a:t>true</a:t>
            </a:r>
            <a:r>
              <a:rPr lang="zh-CN" altLang="en-US" sz="2400" dirty="0">
                <a:solidFill>
                  <a:schemeClr val="bg1"/>
                </a:solidFill>
              </a:rPr>
              <a:t>）</a:t>
            </a:r>
            <a:r>
              <a:rPr lang="en-US" altLang="zh-CN" sz="2400" dirty="0">
                <a:solidFill>
                  <a:schemeClr val="bg1"/>
                </a:solidFill>
              </a:rPr>
              <a:t>{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		event();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		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		update();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		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		render();</a:t>
            </a: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		delay();</a:t>
            </a: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		if(</a:t>
            </a:r>
            <a:r>
              <a:rPr lang="en-US" altLang="zh-CN" sz="2400" dirty="0" err="1">
                <a:solidFill>
                  <a:schemeClr val="bg1"/>
                </a:solidFill>
              </a:rPr>
              <a:t>isEnd</a:t>
            </a:r>
            <a:r>
              <a:rPr lang="en-US" altLang="zh-CN" sz="2400" dirty="0">
                <a:solidFill>
                  <a:schemeClr val="bg1"/>
                </a:solidFill>
              </a:rPr>
              <a:t>())break;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	}</a:t>
            </a: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	clear();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}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200A6F-0A67-4092-86B3-60DF77D8D8AF}"/>
              </a:ext>
            </a:extLst>
          </p:cNvPr>
          <p:cNvSpPr/>
          <p:nvPr/>
        </p:nvSpPr>
        <p:spPr>
          <a:xfrm>
            <a:off x="6053797" y="-10"/>
            <a:ext cx="6138203" cy="6857990"/>
          </a:xfrm>
          <a:prstGeom prst="rect">
            <a:avLst/>
          </a:prstGeom>
          <a:solidFill>
            <a:schemeClr val="tx1">
              <a:lumMod val="85000"/>
              <a:lumOff val="15000"/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箭头: 左 11">
            <a:extLst>
              <a:ext uri="{FF2B5EF4-FFF2-40B4-BE49-F238E27FC236}">
                <a16:creationId xmlns:a16="http://schemas.microsoft.com/office/drawing/2014/main" id="{131BF2D9-83EA-4A55-9886-F24154DA5C2E}"/>
              </a:ext>
            </a:extLst>
          </p:cNvPr>
          <p:cNvSpPr/>
          <p:nvPr/>
        </p:nvSpPr>
        <p:spPr>
          <a:xfrm>
            <a:off x="5006109" y="1893456"/>
            <a:ext cx="1385455" cy="526472"/>
          </a:xfrm>
          <a:prstGeom prst="lef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7481387-A746-4B8C-BDEB-9CBE693F522C}"/>
              </a:ext>
            </a:extLst>
          </p:cNvPr>
          <p:cNvSpPr txBox="1"/>
          <p:nvPr/>
        </p:nvSpPr>
        <p:spPr>
          <a:xfrm>
            <a:off x="8565512" y="816741"/>
            <a:ext cx="13733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event()</a:t>
            </a:r>
            <a:endParaRPr lang="zh-CN" altLang="en-US" sz="28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B25F1CC-493B-4BC7-A58A-074108B6EB5F}"/>
              </a:ext>
            </a:extLst>
          </p:cNvPr>
          <p:cNvSpPr txBox="1"/>
          <p:nvPr/>
        </p:nvSpPr>
        <p:spPr>
          <a:xfrm>
            <a:off x="6896491" y="2156692"/>
            <a:ext cx="52954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用于处理用户的输入事件，</a:t>
            </a:r>
            <a:endParaRPr lang="en-US" altLang="zh-CN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如键盘的点击，鼠标的移动、点击，</a:t>
            </a:r>
            <a:endParaRPr lang="en-US" altLang="zh-CN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以及其他操作设备的输入中断操作</a:t>
            </a:r>
          </a:p>
        </p:txBody>
      </p:sp>
    </p:spTree>
    <p:extLst>
      <p:ext uri="{BB962C8B-B14F-4D97-AF65-F5344CB8AC3E}">
        <p14:creationId xmlns:p14="http://schemas.microsoft.com/office/powerpoint/2010/main" val="261806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BC54D9-EE7D-4F07-8427-DCC6BB637B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 r="260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8412A1D-9D5A-4185-A723-1340554A6C2F}"/>
              </a:ext>
            </a:extLst>
          </p:cNvPr>
          <p:cNvSpPr/>
          <p:nvPr/>
        </p:nvSpPr>
        <p:spPr>
          <a:xfrm>
            <a:off x="-42203" y="0"/>
            <a:ext cx="6138203" cy="68579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3FA1877-C5E8-4E78-B450-0576D7594FA2}"/>
              </a:ext>
            </a:extLst>
          </p:cNvPr>
          <p:cNvSpPr txBox="1"/>
          <p:nvPr/>
        </p:nvSpPr>
        <p:spPr>
          <a:xfrm>
            <a:off x="956603" y="117693"/>
            <a:ext cx="4321439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void </a:t>
            </a:r>
            <a:r>
              <a:rPr lang="en-US" altLang="zh-CN" sz="2400" dirty="0" err="1">
                <a:solidFill>
                  <a:schemeClr val="bg1"/>
                </a:solidFill>
              </a:rPr>
              <a:t>gameLoop</a:t>
            </a:r>
            <a:r>
              <a:rPr lang="en-US" altLang="zh-CN" sz="2400" dirty="0">
                <a:solidFill>
                  <a:schemeClr val="bg1"/>
                </a:solidFill>
              </a:rPr>
              <a:t>(…){</a:t>
            </a: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	</a:t>
            </a:r>
            <a:r>
              <a:rPr lang="en-US" altLang="zh-CN" sz="2400" dirty="0" err="1">
                <a:solidFill>
                  <a:schemeClr val="bg1"/>
                </a:solidFill>
              </a:rPr>
              <a:t>init</a:t>
            </a:r>
            <a:r>
              <a:rPr lang="en-US" altLang="zh-CN" sz="2400" dirty="0">
                <a:solidFill>
                  <a:schemeClr val="bg1"/>
                </a:solidFill>
              </a:rPr>
              <a:t>();</a:t>
            </a: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	while</a:t>
            </a:r>
            <a:r>
              <a:rPr lang="zh-CN" altLang="en-US" sz="2400" dirty="0">
                <a:solidFill>
                  <a:schemeClr val="bg1"/>
                </a:solidFill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</a:rPr>
              <a:t>true</a:t>
            </a:r>
            <a:r>
              <a:rPr lang="zh-CN" altLang="en-US" sz="2400" dirty="0">
                <a:solidFill>
                  <a:schemeClr val="bg1"/>
                </a:solidFill>
              </a:rPr>
              <a:t>）</a:t>
            </a:r>
            <a:r>
              <a:rPr lang="en-US" altLang="zh-CN" sz="2400" dirty="0">
                <a:solidFill>
                  <a:schemeClr val="bg1"/>
                </a:solidFill>
              </a:rPr>
              <a:t>{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		event();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		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		update();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		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		render();</a:t>
            </a: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		delay();</a:t>
            </a: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		if(</a:t>
            </a:r>
            <a:r>
              <a:rPr lang="en-US" altLang="zh-CN" sz="2400" dirty="0" err="1">
                <a:solidFill>
                  <a:schemeClr val="bg1"/>
                </a:solidFill>
              </a:rPr>
              <a:t>isEnd</a:t>
            </a:r>
            <a:r>
              <a:rPr lang="en-US" altLang="zh-CN" sz="2400" dirty="0">
                <a:solidFill>
                  <a:schemeClr val="bg1"/>
                </a:solidFill>
              </a:rPr>
              <a:t>())break;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	}</a:t>
            </a: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	clear();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}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200A6F-0A67-4092-86B3-60DF77D8D8AF}"/>
              </a:ext>
            </a:extLst>
          </p:cNvPr>
          <p:cNvSpPr/>
          <p:nvPr/>
        </p:nvSpPr>
        <p:spPr>
          <a:xfrm>
            <a:off x="6053797" y="-10"/>
            <a:ext cx="6138203" cy="6857990"/>
          </a:xfrm>
          <a:prstGeom prst="rect">
            <a:avLst/>
          </a:prstGeom>
          <a:solidFill>
            <a:schemeClr val="tx1">
              <a:lumMod val="85000"/>
              <a:lumOff val="15000"/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箭头: 左 11">
            <a:extLst>
              <a:ext uri="{FF2B5EF4-FFF2-40B4-BE49-F238E27FC236}">
                <a16:creationId xmlns:a16="http://schemas.microsoft.com/office/drawing/2014/main" id="{131BF2D9-83EA-4A55-9886-F24154DA5C2E}"/>
              </a:ext>
            </a:extLst>
          </p:cNvPr>
          <p:cNvSpPr/>
          <p:nvPr/>
        </p:nvSpPr>
        <p:spPr>
          <a:xfrm>
            <a:off x="4890795" y="2646142"/>
            <a:ext cx="1385455" cy="526472"/>
          </a:xfrm>
          <a:prstGeom prst="lef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7481387-A746-4B8C-BDEB-9CBE693F522C}"/>
              </a:ext>
            </a:extLst>
          </p:cNvPr>
          <p:cNvSpPr txBox="1"/>
          <p:nvPr/>
        </p:nvSpPr>
        <p:spPr>
          <a:xfrm>
            <a:off x="8436203" y="877455"/>
            <a:ext cx="1637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update()</a:t>
            </a:r>
            <a:endParaRPr lang="zh-CN" altLang="en-US" sz="28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B25F1CC-493B-4BC7-A58A-074108B6EB5F}"/>
              </a:ext>
            </a:extLst>
          </p:cNvPr>
          <p:cNvSpPr txBox="1"/>
          <p:nvPr/>
        </p:nvSpPr>
        <p:spPr>
          <a:xfrm>
            <a:off x="7049636" y="2598003"/>
            <a:ext cx="41857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每次循环进行一次逻辑更新，</a:t>
            </a:r>
            <a:endParaRPr lang="en-US" altLang="zh-CN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该函数为整个游戏的核心部件</a:t>
            </a:r>
          </a:p>
        </p:txBody>
      </p:sp>
    </p:spTree>
    <p:extLst>
      <p:ext uri="{BB962C8B-B14F-4D97-AF65-F5344CB8AC3E}">
        <p14:creationId xmlns:p14="http://schemas.microsoft.com/office/powerpoint/2010/main" val="37981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BC54D9-EE7D-4F07-8427-DCC6BB637B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 r="260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E4F08B8-BC46-452C-A350-8E6E27E8980C}"/>
              </a:ext>
            </a:extLst>
          </p:cNvPr>
          <p:cNvSpPr txBox="1"/>
          <p:nvPr/>
        </p:nvSpPr>
        <p:spPr>
          <a:xfrm>
            <a:off x="874057" y="2397948"/>
            <a:ext cx="1044388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图像数据以图像帧的形式按时间顺序组成一个数据流，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zh-CN" altLang="en-US" sz="3200" dirty="0">
                <a:solidFill>
                  <a:schemeClr val="bg1"/>
                </a:solidFill>
              </a:rPr>
              <a:t>我们从头到尾逐帧解码成我们计算机能显示的图像格式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zh-CN" altLang="en-US" sz="3200" dirty="0">
                <a:solidFill>
                  <a:schemeClr val="bg1"/>
                </a:solidFill>
              </a:rPr>
              <a:t>（该格式取决于我们显示图像的图形库），然后根据视频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zh-CN" altLang="en-US" sz="3200" dirty="0">
                <a:solidFill>
                  <a:schemeClr val="bg1"/>
                </a:solidFill>
              </a:rPr>
              <a:t>的帧率显示在屏幕上。</a:t>
            </a:r>
          </a:p>
        </p:txBody>
      </p:sp>
    </p:spTree>
    <p:extLst>
      <p:ext uri="{BB962C8B-B14F-4D97-AF65-F5344CB8AC3E}">
        <p14:creationId xmlns:p14="http://schemas.microsoft.com/office/powerpoint/2010/main" val="1877956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BC54D9-EE7D-4F07-8427-DCC6BB637B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 r="260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8412A1D-9D5A-4185-A723-1340554A6C2F}"/>
              </a:ext>
            </a:extLst>
          </p:cNvPr>
          <p:cNvSpPr/>
          <p:nvPr/>
        </p:nvSpPr>
        <p:spPr>
          <a:xfrm>
            <a:off x="-42203" y="0"/>
            <a:ext cx="6138203" cy="68579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3FA1877-C5E8-4E78-B450-0576D7594FA2}"/>
              </a:ext>
            </a:extLst>
          </p:cNvPr>
          <p:cNvSpPr txBox="1"/>
          <p:nvPr/>
        </p:nvSpPr>
        <p:spPr>
          <a:xfrm>
            <a:off x="956603" y="117693"/>
            <a:ext cx="4321439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void </a:t>
            </a:r>
            <a:r>
              <a:rPr lang="en-US" altLang="zh-CN" sz="2400" dirty="0" err="1">
                <a:solidFill>
                  <a:schemeClr val="bg1"/>
                </a:solidFill>
              </a:rPr>
              <a:t>gameLoop</a:t>
            </a:r>
            <a:r>
              <a:rPr lang="en-US" altLang="zh-CN" sz="2400" dirty="0">
                <a:solidFill>
                  <a:schemeClr val="bg1"/>
                </a:solidFill>
              </a:rPr>
              <a:t>(…){</a:t>
            </a: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	</a:t>
            </a:r>
            <a:r>
              <a:rPr lang="en-US" altLang="zh-CN" sz="2400" dirty="0" err="1">
                <a:solidFill>
                  <a:schemeClr val="bg1"/>
                </a:solidFill>
              </a:rPr>
              <a:t>init</a:t>
            </a:r>
            <a:r>
              <a:rPr lang="en-US" altLang="zh-CN" sz="2400" dirty="0">
                <a:solidFill>
                  <a:schemeClr val="bg1"/>
                </a:solidFill>
              </a:rPr>
              <a:t>();</a:t>
            </a: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	while</a:t>
            </a:r>
            <a:r>
              <a:rPr lang="zh-CN" altLang="en-US" sz="2400" dirty="0">
                <a:solidFill>
                  <a:schemeClr val="bg1"/>
                </a:solidFill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</a:rPr>
              <a:t>true</a:t>
            </a:r>
            <a:r>
              <a:rPr lang="zh-CN" altLang="en-US" sz="2400" dirty="0">
                <a:solidFill>
                  <a:schemeClr val="bg1"/>
                </a:solidFill>
              </a:rPr>
              <a:t>）</a:t>
            </a:r>
            <a:r>
              <a:rPr lang="en-US" altLang="zh-CN" sz="2400" dirty="0">
                <a:solidFill>
                  <a:schemeClr val="bg1"/>
                </a:solidFill>
              </a:rPr>
              <a:t>{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		event();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		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		update();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		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		render();</a:t>
            </a: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		delay();</a:t>
            </a: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		if(</a:t>
            </a:r>
            <a:r>
              <a:rPr lang="en-US" altLang="zh-CN" sz="2400" dirty="0" err="1">
                <a:solidFill>
                  <a:schemeClr val="bg1"/>
                </a:solidFill>
              </a:rPr>
              <a:t>isEnd</a:t>
            </a:r>
            <a:r>
              <a:rPr lang="en-US" altLang="zh-CN" sz="2400" dirty="0">
                <a:solidFill>
                  <a:schemeClr val="bg1"/>
                </a:solidFill>
              </a:rPr>
              <a:t>())break;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	}</a:t>
            </a: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	clear();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}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200A6F-0A67-4092-86B3-60DF77D8D8AF}"/>
              </a:ext>
            </a:extLst>
          </p:cNvPr>
          <p:cNvSpPr/>
          <p:nvPr/>
        </p:nvSpPr>
        <p:spPr>
          <a:xfrm>
            <a:off x="6053797" y="-10"/>
            <a:ext cx="6138203" cy="6857990"/>
          </a:xfrm>
          <a:prstGeom prst="rect">
            <a:avLst/>
          </a:prstGeom>
          <a:solidFill>
            <a:schemeClr val="tx1">
              <a:lumMod val="85000"/>
              <a:lumOff val="15000"/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箭头: 左 11">
            <a:extLst>
              <a:ext uri="{FF2B5EF4-FFF2-40B4-BE49-F238E27FC236}">
                <a16:creationId xmlns:a16="http://schemas.microsoft.com/office/drawing/2014/main" id="{131BF2D9-83EA-4A55-9886-F24154DA5C2E}"/>
              </a:ext>
            </a:extLst>
          </p:cNvPr>
          <p:cNvSpPr/>
          <p:nvPr/>
        </p:nvSpPr>
        <p:spPr>
          <a:xfrm>
            <a:off x="4890795" y="3428985"/>
            <a:ext cx="1385455" cy="526472"/>
          </a:xfrm>
          <a:prstGeom prst="lef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7481387-A746-4B8C-BDEB-9CBE693F522C}"/>
              </a:ext>
            </a:extLst>
          </p:cNvPr>
          <p:cNvSpPr txBox="1"/>
          <p:nvPr/>
        </p:nvSpPr>
        <p:spPr>
          <a:xfrm>
            <a:off x="8436203" y="877455"/>
            <a:ext cx="1553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render()</a:t>
            </a:r>
            <a:endParaRPr lang="zh-CN" altLang="en-US" sz="28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B25F1CC-493B-4BC7-A58A-074108B6EB5F}"/>
              </a:ext>
            </a:extLst>
          </p:cNvPr>
          <p:cNvSpPr txBox="1"/>
          <p:nvPr/>
        </p:nvSpPr>
        <p:spPr>
          <a:xfrm>
            <a:off x="7049636" y="2598003"/>
            <a:ext cx="42354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每次循环进行一次图像渲染，</a:t>
            </a:r>
            <a:endParaRPr lang="en-US" altLang="zh-CN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清空上一帧绘制的图像，并</a:t>
            </a:r>
            <a:endParaRPr lang="en-US" altLang="zh-CN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将当前最新帧绘制到屏幕上</a:t>
            </a:r>
          </a:p>
        </p:txBody>
      </p:sp>
    </p:spTree>
    <p:extLst>
      <p:ext uri="{BB962C8B-B14F-4D97-AF65-F5344CB8AC3E}">
        <p14:creationId xmlns:p14="http://schemas.microsoft.com/office/powerpoint/2010/main" val="299935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BC54D9-EE7D-4F07-8427-DCC6BB637B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 r="260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8412A1D-9D5A-4185-A723-1340554A6C2F}"/>
              </a:ext>
            </a:extLst>
          </p:cNvPr>
          <p:cNvSpPr/>
          <p:nvPr/>
        </p:nvSpPr>
        <p:spPr>
          <a:xfrm>
            <a:off x="-42203" y="0"/>
            <a:ext cx="6138203" cy="68579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3FA1877-C5E8-4E78-B450-0576D7594FA2}"/>
              </a:ext>
            </a:extLst>
          </p:cNvPr>
          <p:cNvSpPr txBox="1"/>
          <p:nvPr/>
        </p:nvSpPr>
        <p:spPr>
          <a:xfrm>
            <a:off x="956603" y="117693"/>
            <a:ext cx="4321439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void </a:t>
            </a:r>
            <a:r>
              <a:rPr lang="en-US" altLang="zh-CN" sz="2400" dirty="0" err="1">
                <a:solidFill>
                  <a:schemeClr val="bg1"/>
                </a:solidFill>
              </a:rPr>
              <a:t>gameLoop</a:t>
            </a:r>
            <a:r>
              <a:rPr lang="en-US" altLang="zh-CN" sz="2400" dirty="0">
                <a:solidFill>
                  <a:schemeClr val="bg1"/>
                </a:solidFill>
              </a:rPr>
              <a:t>(…){</a:t>
            </a: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	</a:t>
            </a:r>
            <a:r>
              <a:rPr lang="en-US" altLang="zh-CN" sz="2400" dirty="0" err="1">
                <a:solidFill>
                  <a:schemeClr val="bg1"/>
                </a:solidFill>
              </a:rPr>
              <a:t>init</a:t>
            </a:r>
            <a:r>
              <a:rPr lang="en-US" altLang="zh-CN" sz="2400" dirty="0">
                <a:solidFill>
                  <a:schemeClr val="bg1"/>
                </a:solidFill>
              </a:rPr>
              <a:t>();</a:t>
            </a: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	while</a:t>
            </a:r>
            <a:r>
              <a:rPr lang="zh-CN" altLang="en-US" sz="2400" dirty="0">
                <a:solidFill>
                  <a:schemeClr val="bg1"/>
                </a:solidFill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</a:rPr>
              <a:t>true</a:t>
            </a:r>
            <a:r>
              <a:rPr lang="zh-CN" altLang="en-US" sz="2400" dirty="0">
                <a:solidFill>
                  <a:schemeClr val="bg1"/>
                </a:solidFill>
              </a:rPr>
              <a:t>）</a:t>
            </a:r>
            <a:r>
              <a:rPr lang="en-US" altLang="zh-CN" sz="2400" dirty="0">
                <a:solidFill>
                  <a:schemeClr val="bg1"/>
                </a:solidFill>
              </a:rPr>
              <a:t>{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		event();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		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		update();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		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		render();</a:t>
            </a: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		delay();</a:t>
            </a: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		if(</a:t>
            </a:r>
            <a:r>
              <a:rPr lang="en-US" altLang="zh-CN" sz="2400" dirty="0" err="1">
                <a:solidFill>
                  <a:schemeClr val="bg1"/>
                </a:solidFill>
              </a:rPr>
              <a:t>isEnd</a:t>
            </a:r>
            <a:r>
              <a:rPr lang="en-US" altLang="zh-CN" sz="2400" dirty="0">
                <a:solidFill>
                  <a:schemeClr val="bg1"/>
                </a:solidFill>
              </a:rPr>
              <a:t>())break;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	}</a:t>
            </a: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	clear();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}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200A6F-0A67-4092-86B3-60DF77D8D8AF}"/>
              </a:ext>
            </a:extLst>
          </p:cNvPr>
          <p:cNvSpPr/>
          <p:nvPr/>
        </p:nvSpPr>
        <p:spPr>
          <a:xfrm>
            <a:off x="6053797" y="-10"/>
            <a:ext cx="6138203" cy="6857990"/>
          </a:xfrm>
          <a:prstGeom prst="rect">
            <a:avLst/>
          </a:prstGeom>
          <a:solidFill>
            <a:schemeClr val="tx1">
              <a:lumMod val="85000"/>
              <a:lumOff val="15000"/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箭头: 左 11">
            <a:extLst>
              <a:ext uri="{FF2B5EF4-FFF2-40B4-BE49-F238E27FC236}">
                <a16:creationId xmlns:a16="http://schemas.microsoft.com/office/drawing/2014/main" id="{131BF2D9-83EA-4A55-9886-F24154DA5C2E}"/>
              </a:ext>
            </a:extLst>
          </p:cNvPr>
          <p:cNvSpPr/>
          <p:nvPr/>
        </p:nvSpPr>
        <p:spPr>
          <a:xfrm>
            <a:off x="4890795" y="4084767"/>
            <a:ext cx="1385455" cy="526472"/>
          </a:xfrm>
          <a:prstGeom prst="lef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7481387-A746-4B8C-BDEB-9CBE693F522C}"/>
              </a:ext>
            </a:extLst>
          </p:cNvPr>
          <p:cNvSpPr txBox="1"/>
          <p:nvPr/>
        </p:nvSpPr>
        <p:spPr>
          <a:xfrm>
            <a:off x="8436203" y="877455"/>
            <a:ext cx="1343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delay()</a:t>
            </a:r>
            <a:endParaRPr lang="zh-CN" altLang="en-US" sz="28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B25F1CC-493B-4BC7-A58A-074108B6EB5F}"/>
              </a:ext>
            </a:extLst>
          </p:cNvPr>
          <p:cNvSpPr txBox="1"/>
          <p:nvPr/>
        </p:nvSpPr>
        <p:spPr>
          <a:xfrm>
            <a:off x="7049636" y="2598003"/>
            <a:ext cx="39308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延时，用于控制游戏帧率</a:t>
            </a:r>
            <a:endParaRPr lang="en-US" altLang="zh-CN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通常使用</a:t>
            </a:r>
            <a:r>
              <a:rPr lang="en-US" altLang="zh-CN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sleep()</a:t>
            </a:r>
            <a:r>
              <a:rPr lang="zh-CN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或图形库、</a:t>
            </a:r>
            <a:endParaRPr lang="en-US" altLang="zh-CN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游戏引擎等自带的</a:t>
            </a:r>
            <a:r>
              <a:rPr lang="en-US" altLang="zh-CN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delay()</a:t>
            </a:r>
          </a:p>
          <a:p>
            <a:r>
              <a:rPr lang="zh-CN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函数实现</a:t>
            </a:r>
          </a:p>
        </p:txBody>
      </p:sp>
    </p:spTree>
    <p:extLst>
      <p:ext uri="{BB962C8B-B14F-4D97-AF65-F5344CB8AC3E}">
        <p14:creationId xmlns:p14="http://schemas.microsoft.com/office/powerpoint/2010/main" val="129324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BC54D9-EE7D-4F07-8427-DCC6BB637B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 r="260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8412A1D-9D5A-4185-A723-1340554A6C2F}"/>
              </a:ext>
            </a:extLst>
          </p:cNvPr>
          <p:cNvSpPr/>
          <p:nvPr/>
        </p:nvSpPr>
        <p:spPr>
          <a:xfrm>
            <a:off x="-42203" y="0"/>
            <a:ext cx="6138203" cy="68579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3FA1877-C5E8-4E78-B450-0576D7594FA2}"/>
              </a:ext>
            </a:extLst>
          </p:cNvPr>
          <p:cNvSpPr txBox="1"/>
          <p:nvPr/>
        </p:nvSpPr>
        <p:spPr>
          <a:xfrm>
            <a:off x="956603" y="117693"/>
            <a:ext cx="4321439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void </a:t>
            </a:r>
            <a:r>
              <a:rPr lang="en-US" altLang="zh-CN" sz="2400" dirty="0" err="1">
                <a:solidFill>
                  <a:schemeClr val="bg1"/>
                </a:solidFill>
              </a:rPr>
              <a:t>gameLoop</a:t>
            </a:r>
            <a:r>
              <a:rPr lang="en-US" altLang="zh-CN" sz="2400" dirty="0">
                <a:solidFill>
                  <a:schemeClr val="bg1"/>
                </a:solidFill>
              </a:rPr>
              <a:t>(…){</a:t>
            </a: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	</a:t>
            </a:r>
            <a:r>
              <a:rPr lang="en-US" altLang="zh-CN" sz="2400" dirty="0" err="1">
                <a:solidFill>
                  <a:schemeClr val="bg1"/>
                </a:solidFill>
              </a:rPr>
              <a:t>init</a:t>
            </a:r>
            <a:r>
              <a:rPr lang="en-US" altLang="zh-CN" sz="2400" dirty="0">
                <a:solidFill>
                  <a:schemeClr val="bg1"/>
                </a:solidFill>
              </a:rPr>
              <a:t>();</a:t>
            </a: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	while</a:t>
            </a:r>
            <a:r>
              <a:rPr lang="zh-CN" altLang="en-US" sz="2400" dirty="0">
                <a:solidFill>
                  <a:schemeClr val="bg1"/>
                </a:solidFill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</a:rPr>
              <a:t>true</a:t>
            </a:r>
            <a:r>
              <a:rPr lang="zh-CN" altLang="en-US" sz="2400" dirty="0">
                <a:solidFill>
                  <a:schemeClr val="bg1"/>
                </a:solidFill>
              </a:rPr>
              <a:t>）</a:t>
            </a:r>
            <a:r>
              <a:rPr lang="en-US" altLang="zh-CN" sz="2400" dirty="0">
                <a:solidFill>
                  <a:schemeClr val="bg1"/>
                </a:solidFill>
              </a:rPr>
              <a:t>{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		event();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		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		update();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		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		render();</a:t>
            </a: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		delay();</a:t>
            </a: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		if(</a:t>
            </a:r>
            <a:r>
              <a:rPr lang="en-US" altLang="zh-CN" sz="2400" dirty="0" err="1">
                <a:solidFill>
                  <a:schemeClr val="bg1"/>
                </a:solidFill>
              </a:rPr>
              <a:t>isEnd</a:t>
            </a:r>
            <a:r>
              <a:rPr lang="en-US" altLang="zh-CN" sz="2400" dirty="0">
                <a:solidFill>
                  <a:schemeClr val="bg1"/>
                </a:solidFill>
              </a:rPr>
              <a:t>())break;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	}</a:t>
            </a: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	clear();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}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200A6F-0A67-4092-86B3-60DF77D8D8AF}"/>
              </a:ext>
            </a:extLst>
          </p:cNvPr>
          <p:cNvSpPr/>
          <p:nvPr/>
        </p:nvSpPr>
        <p:spPr>
          <a:xfrm>
            <a:off x="6053797" y="-10"/>
            <a:ext cx="6138203" cy="6857990"/>
          </a:xfrm>
          <a:prstGeom prst="rect">
            <a:avLst/>
          </a:prstGeom>
          <a:solidFill>
            <a:schemeClr val="tx1">
              <a:lumMod val="85000"/>
              <a:lumOff val="15000"/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箭头: 左 11">
            <a:extLst>
              <a:ext uri="{FF2B5EF4-FFF2-40B4-BE49-F238E27FC236}">
                <a16:creationId xmlns:a16="http://schemas.microsoft.com/office/drawing/2014/main" id="{131BF2D9-83EA-4A55-9886-F24154DA5C2E}"/>
              </a:ext>
            </a:extLst>
          </p:cNvPr>
          <p:cNvSpPr/>
          <p:nvPr/>
        </p:nvSpPr>
        <p:spPr>
          <a:xfrm>
            <a:off x="5361069" y="4860622"/>
            <a:ext cx="1385455" cy="526472"/>
          </a:xfrm>
          <a:prstGeom prst="lef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7481387-A746-4B8C-BDEB-9CBE693F522C}"/>
              </a:ext>
            </a:extLst>
          </p:cNvPr>
          <p:cNvSpPr txBox="1"/>
          <p:nvPr/>
        </p:nvSpPr>
        <p:spPr>
          <a:xfrm>
            <a:off x="8436203" y="877455"/>
            <a:ext cx="1335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isEnd</a:t>
            </a:r>
            <a:r>
              <a:rPr lang="en-US" altLang="zh-CN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()</a:t>
            </a:r>
            <a:endParaRPr lang="zh-CN" altLang="en-US" sz="28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B25F1CC-493B-4BC7-A58A-074108B6EB5F}"/>
              </a:ext>
            </a:extLst>
          </p:cNvPr>
          <p:cNvSpPr txBox="1"/>
          <p:nvPr/>
        </p:nvSpPr>
        <p:spPr>
          <a:xfrm>
            <a:off x="7350079" y="2597988"/>
            <a:ext cx="3587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判断游戏是否结束，</a:t>
            </a:r>
            <a:endParaRPr lang="en-US" altLang="zh-CN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如果结束则跳出游戏循环</a:t>
            </a:r>
          </a:p>
        </p:txBody>
      </p:sp>
    </p:spTree>
    <p:extLst>
      <p:ext uri="{BB962C8B-B14F-4D97-AF65-F5344CB8AC3E}">
        <p14:creationId xmlns:p14="http://schemas.microsoft.com/office/powerpoint/2010/main" val="336637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BC54D9-EE7D-4F07-8427-DCC6BB637B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 r="260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8412A1D-9D5A-4185-A723-1340554A6C2F}"/>
              </a:ext>
            </a:extLst>
          </p:cNvPr>
          <p:cNvSpPr/>
          <p:nvPr/>
        </p:nvSpPr>
        <p:spPr>
          <a:xfrm>
            <a:off x="-42203" y="0"/>
            <a:ext cx="6138203" cy="68579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3FA1877-C5E8-4E78-B450-0576D7594FA2}"/>
              </a:ext>
            </a:extLst>
          </p:cNvPr>
          <p:cNvSpPr txBox="1"/>
          <p:nvPr/>
        </p:nvSpPr>
        <p:spPr>
          <a:xfrm>
            <a:off x="956603" y="117693"/>
            <a:ext cx="4321439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void </a:t>
            </a:r>
            <a:r>
              <a:rPr lang="en-US" altLang="zh-CN" sz="2400" dirty="0" err="1">
                <a:solidFill>
                  <a:schemeClr val="bg1"/>
                </a:solidFill>
              </a:rPr>
              <a:t>gameLoop</a:t>
            </a:r>
            <a:r>
              <a:rPr lang="en-US" altLang="zh-CN" sz="2400" dirty="0">
                <a:solidFill>
                  <a:schemeClr val="bg1"/>
                </a:solidFill>
              </a:rPr>
              <a:t>(…){</a:t>
            </a: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	</a:t>
            </a:r>
            <a:r>
              <a:rPr lang="en-US" altLang="zh-CN" sz="2400" dirty="0" err="1">
                <a:solidFill>
                  <a:schemeClr val="bg1"/>
                </a:solidFill>
              </a:rPr>
              <a:t>init</a:t>
            </a:r>
            <a:r>
              <a:rPr lang="en-US" altLang="zh-CN" sz="2400" dirty="0">
                <a:solidFill>
                  <a:schemeClr val="bg1"/>
                </a:solidFill>
              </a:rPr>
              <a:t>();</a:t>
            </a: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	while</a:t>
            </a:r>
            <a:r>
              <a:rPr lang="zh-CN" altLang="en-US" sz="2400" dirty="0">
                <a:solidFill>
                  <a:schemeClr val="bg1"/>
                </a:solidFill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</a:rPr>
              <a:t>true</a:t>
            </a:r>
            <a:r>
              <a:rPr lang="zh-CN" altLang="en-US" sz="2400" dirty="0">
                <a:solidFill>
                  <a:schemeClr val="bg1"/>
                </a:solidFill>
              </a:rPr>
              <a:t>）</a:t>
            </a:r>
            <a:r>
              <a:rPr lang="en-US" altLang="zh-CN" sz="2400" dirty="0">
                <a:solidFill>
                  <a:schemeClr val="bg1"/>
                </a:solidFill>
              </a:rPr>
              <a:t>{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		event();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		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		update();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		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		render();</a:t>
            </a: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		delay();</a:t>
            </a: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		if(</a:t>
            </a:r>
            <a:r>
              <a:rPr lang="en-US" altLang="zh-CN" sz="2400" dirty="0" err="1">
                <a:solidFill>
                  <a:schemeClr val="bg1"/>
                </a:solidFill>
              </a:rPr>
              <a:t>isEnd</a:t>
            </a:r>
            <a:r>
              <a:rPr lang="en-US" altLang="zh-CN" sz="2400" dirty="0">
                <a:solidFill>
                  <a:schemeClr val="bg1"/>
                </a:solidFill>
              </a:rPr>
              <a:t>())break;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	}</a:t>
            </a: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	clear();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}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200A6F-0A67-4092-86B3-60DF77D8D8AF}"/>
              </a:ext>
            </a:extLst>
          </p:cNvPr>
          <p:cNvSpPr/>
          <p:nvPr/>
        </p:nvSpPr>
        <p:spPr>
          <a:xfrm>
            <a:off x="6053797" y="-10"/>
            <a:ext cx="6138203" cy="6857990"/>
          </a:xfrm>
          <a:prstGeom prst="rect">
            <a:avLst/>
          </a:prstGeom>
          <a:solidFill>
            <a:schemeClr val="tx1">
              <a:lumMod val="85000"/>
              <a:lumOff val="15000"/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箭头: 左 11">
            <a:extLst>
              <a:ext uri="{FF2B5EF4-FFF2-40B4-BE49-F238E27FC236}">
                <a16:creationId xmlns:a16="http://schemas.microsoft.com/office/drawing/2014/main" id="{131BF2D9-83EA-4A55-9886-F24154DA5C2E}"/>
              </a:ext>
            </a:extLst>
          </p:cNvPr>
          <p:cNvSpPr/>
          <p:nvPr/>
        </p:nvSpPr>
        <p:spPr>
          <a:xfrm>
            <a:off x="5296515" y="5904331"/>
            <a:ext cx="1385455" cy="526472"/>
          </a:xfrm>
          <a:prstGeom prst="lef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7481387-A746-4B8C-BDEB-9CBE693F522C}"/>
              </a:ext>
            </a:extLst>
          </p:cNvPr>
          <p:cNvSpPr txBox="1"/>
          <p:nvPr/>
        </p:nvSpPr>
        <p:spPr>
          <a:xfrm>
            <a:off x="8436203" y="877455"/>
            <a:ext cx="1266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clear()</a:t>
            </a:r>
            <a:endParaRPr lang="zh-CN" altLang="en-US" sz="28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B25F1CC-493B-4BC7-A58A-074108B6EB5F}"/>
              </a:ext>
            </a:extLst>
          </p:cNvPr>
          <p:cNvSpPr txBox="1"/>
          <p:nvPr/>
        </p:nvSpPr>
        <p:spPr>
          <a:xfrm>
            <a:off x="7350079" y="2597988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收尾工作，释放动态内存等</a:t>
            </a:r>
          </a:p>
        </p:txBody>
      </p:sp>
    </p:spTree>
    <p:extLst>
      <p:ext uri="{BB962C8B-B14F-4D97-AF65-F5344CB8AC3E}">
        <p14:creationId xmlns:p14="http://schemas.microsoft.com/office/powerpoint/2010/main" val="136247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BC54D9-EE7D-4F07-8427-DCC6BB637B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 r="260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5ED092F-0C78-4C4E-B903-66F2A54A8AAF}"/>
              </a:ext>
            </a:extLst>
          </p:cNvPr>
          <p:cNvSpPr txBox="1"/>
          <p:nvPr/>
        </p:nvSpPr>
        <p:spPr>
          <a:xfrm>
            <a:off x="4157007" y="2828835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>
                <a:solidFill>
                  <a:schemeClr val="bg1"/>
                </a:solidFill>
              </a:rPr>
              <a:t>参考文献</a:t>
            </a:r>
          </a:p>
        </p:txBody>
      </p:sp>
    </p:spTree>
    <p:extLst>
      <p:ext uri="{BB962C8B-B14F-4D97-AF65-F5344CB8AC3E}">
        <p14:creationId xmlns:p14="http://schemas.microsoft.com/office/powerpoint/2010/main" val="370732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BC54D9-EE7D-4F07-8427-DCC6BB637B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 r="260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93B88B9-4E12-4143-8CFF-870FF662ECE2}"/>
              </a:ext>
            </a:extLst>
          </p:cNvPr>
          <p:cNvSpPr txBox="1"/>
          <p:nvPr/>
        </p:nvSpPr>
        <p:spPr>
          <a:xfrm>
            <a:off x="7287065" y="24196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0D5C2CD-C673-47FA-9C1F-3E9423C5AAA2}"/>
              </a:ext>
            </a:extLst>
          </p:cNvPr>
          <p:cNvSpPr txBox="1"/>
          <p:nvPr/>
        </p:nvSpPr>
        <p:spPr>
          <a:xfrm>
            <a:off x="1392701" y="5715045"/>
            <a:ext cx="82920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英文原版链接：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http://gameprogrammingpatterns.com/command.html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CB80B7-314E-4E3C-82A0-376FC051D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666" y="1286143"/>
            <a:ext cx="8866667" cy="428571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4EE3B35-1382-480F-9F5D-AEF077E029D9}"/>
              </a:ext>
            </a:extLst>
          </p:cNvPr>
          <p:cNvSpPr txBox="1"/>
          <p:nvPr/>
        </p:nvSpPr>
        <p:spPr>
          <a:xfrm>
            <a:off x="4732552" y="38941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游戏编程模式</a:t>
            </a:r>
          </a:p>
        </p:txBody>
      </p:sp>
    </p:spTree>
    <p:extLst>
      <p:ext uri="{BB962C8B-B14F-4D97-AF65-F5344CB8AC3E}">
        <p14:creationId xmlns:p14="http://schemas.microsoft.com/office/powerpoint/2010/main" val="363933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BC54D9-EE7D-4F07-8427-DCC6BB637B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 r="260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E4F08B8-BC46-452C-A350-8E6E27E8980C}"/>
              </a:ext>
            </a:extLst>
          </p:cNvPr>
          <p:cNvSpPr txBox="1"/>
          <p:nvPr/>
        </p:nvSpPr>
        <p:spPr>
          <a:xfrm>
            <a:off x="951002" y="2644170"/>
            <a:ext cx="102899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所谓帧率（</a:t>
            </a:r>
            <a:r>
              <a:rPr lang="en-US" altLang="zh-CN" sz="3200" dirty="0">
                <a:solidFill>
                  <a:schemeClr val="bg1"/>
                </a:solidFill>
              </a:rPr>
              <a:t>fps</a:t>
            </a:r>
            <a:r>
              <a:rPr lang="zh-CN" altLang="en-US" sz="3200" dirty="0">
                <a:solidFill>
                  <a:schemeClr val="bg1"/>
                </a:solidFill>
              </a:rPr>
              <a:t>）就是每秒显示的图片数量，一般</a:t>
            </a:r>
            <a:r>
              <a:rPr lang="en-US" altLang="zh-CN" sz="3200" dirty="0">
                <a:solidFill>
                  <a:schemeClr val="bg1"/>
                </a:solidFill>
              </a:rPr>
              <a:t>15</a:t>
            </a:r>
            <a:r>
              <a:rPr lang="zh-CN" altLang="en-US" sz="3200" dirty="0">
                <a:solidFill>
                  <a:schemeClr val="bg1"/>
                </a:solidFill>
              </a:rPr>
              <a:t>帧以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zh-CN" altLang="en-US" sz="3200" dirty="0">
                <a:solidFill>
                  <a:schemeClr val="bg1"/>
                </a:solidFill>
              </a:rPr>
              <a:t>上肉眼就不会感到卡顿，大多数视频帧率在</a:t>
            </a:r>
            <a:r>
              <a:rPr lang="en-US" altLang="zh-CN" sz="3200" dirty="0">
                <a:solidFill>
                  <a:schemeClr val="bg1"/>
                </a:solidFill>
              </a:rPr>
              <a:t>30</a:t>
            </a:r>
            <a:r>
              <a:rPr lang="zh-CN" altLang="en-US" sz="3200" dirty="0">
                <a:solidFill>
                  <a:schemeClr val="bg1"/>
                </a:solidFill>
              </a:rPr>
              <a:t>帧左右。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zh-CN" altLang="en-US" sz="3200" dirty="0">
                <a:solidFill>
                  <a:schemeClr val="bg1"/>
                </a:solidFill>
              </a:rPr>
              <a:t>而我们游戏采用</a:t>
            </a:r>
            <a:r>
              <a:rPr lang="en-US" altLang="zh-CN" sz="3200" dirty="0">
                <a:solidFill>
                  <a:schemeClr val="bg1"/>
                </a:solidFill>
              </a:rPr>
              <a:t>60</a:t>
            </a:r>
            <a:r>
              <a:rPr lang="zh-CN" altLang="en-US" sz="3200" dirty="0">
                <a:solidFill>
                  <a:schemeClr val="bg1"/>
                </a:solidFill>
              </a:rPr>
              <a:t>帧。</a:t>
            </a:r>
          </a:p>
        </p:txBody>
      </p:sp>
    </p:spTree>
    <p:extLst>
      <p:ext uri="{BB962C8B-B14F-4D97-AF65-F5344CB8AC3E}">
        <p14:creationId xmlns:p14="http://schemas.microsoft.com/office/powerpoint/2010/main" val="12896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BC54D9-EE7D-4F07-8427-DCC6BB637B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 r="260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E4F08B8-BC46-452C-A350-8E6E27E8980C}"/>
              </a:ext>
            </a:extLst>
          </p:cNvPr>
          <p:cNvSpPr txBox="1"/>
          <p:nvPr/>
        </p:nvSpPr>
        <p:spPr>
          <a:xfrm>
            <a:off x="1489611" y="2890391"/>
            <a:ext cx="921277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关于视频的视音频解码变成较为复杂，视音频同步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zh-CN" altLang="en-US" sz="3200" dirty="0">
                <a:solidFill>
                  <a:schemeClr val="bg1"/>
                </a:solidFill>
              </a:rPr>
              <a:t>要用到多线程编程。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40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BC54D9-EE7D-4F07-8427-DCC6BB637B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 r="260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E4F08B8-BC46-452C-A350-8E6E27E8980C}"/>
              </a:ext>
            </a:extLst>
          </p:cNvPr>
          <p:cNvSpPr txBox="1"/>
          <p:nvPr/>
        </p:nvSpPr>
        <p:spPr>
          <a:xfrm>
            <a:off x="570288" y="2644170"/>
            <a:ext cx="110514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>
                <a:solidFill>
                  <a:schemeClr val="bg1"/>
                </a:solidFill>
              </a:rPr>
              <a:t>ffmpeg</a:t>
            </a:r>
            <a:r>
              <a:rPr lang="zh-CN" altLang="en-US" sz="3200" dirty="0">
                <a:solidFill>
                  <a:schemeClr val="bg1"/>
                </a:solidFill>
              </a:rPr>
              <a:t>是目前最强大的视音频解码编码库，该库免费开源，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zh-CN" altLang="en-US" sz="3200" dirty="0">
                <a:solidFill>
                  <a:schemeClr val="bg1"/>
                </a:solidFill>
              </a:rPr>
              <a:t>但不允许商用，暴风影音就曾因此被告上法庭，格式工厂也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zh-CN" altLang="en-US" sz="3200" dirty="0">
                <a:solidFill>
                  <a:schemeClr val="bg1"/>
                </a:solidFill>
              </a:rPr>
              <a:t>是使用的该库实现格式转码。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A87995E-7DA0-477B-BE3D-D7E37F690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88" y="882099"/>
            <a:ext cx="3504755" cy="88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92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BC54D9-EE7D-4F07-8427-DCC6BB637B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 r="260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28953E3-638F-4819-B9F7-FC393EF09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" y="-19878"/>
            <a:ext cx="12191981" cy="687787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9CE66DF-FEEA-4DCD-9556-C1F8ABFD6392}"/>
              </a:ext>
            </a:extLst>
          </p:cNvPr>
          <p:cNvSpPr txBox="1"/>
          <p:nvPr/>
        </p:nvSpPr>
        <p:spPr>
          <a:xfrm>
            <a:off x="1591194" y="3320448"/>
            <a:ext cx="716093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92D050"/>
                </a:solidFill>
              </a:rPr>
              <a:t>感兴趣的同学可以百度官网免费下载，</a:t>
            </a:r>
            <a:endParaRPr lang="en-US" altLang="zh-CN" sz="3200" dirty="0">
              <a:solidFill>
                <a:srgbClr val="92D050"/>
              </a:solidFill>
            </a:endParaRPr>
          </a:p>
          <a:p>
            <a:r>
              <a:rPr lang="zh-CN" altLang="en-US" sz="3200" dirty="0">
                <a:solidFill>
                  <a:srgbClr val="92D050"/>
                </a:solidFill>
              </a:rPr>
              <a:t>试着自己做一个播放器看视频</a:t>
            </a:r>
          </a:p>
        </p:txBody>
      </p:sp>
    </p:spTree>
    <p:extLst>
      <p:ext uri="{BB962C8B-B14F-4D97-AF65-F5344CB8AC3E}">
        <p14:creationId xmlns:p14="http://schemas.microsoft.com/office/powerpoint/2010/main" val="373994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微软雅黑" panose="020F0302020204030204"/>
        <a:ea typeface="微软雅黑"/>
        <a:cs typeface=""/>
      </a:majorFont>
      <a:minorFont>
        <a:latin typeface="微软雅黑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913</Words>
  <Application>Microsoft Office PowerPoint</Application>
  <PresentationFormat>宽屏</PresentationFormat>
  <Paragraphs>253</Paragraphs>
  <Slides>55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59" baseType="lpstr">
      <vt:lpstr>等线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南宫大仙</dc:creator>
  <cp:lastModifiedBy>南宫大仙</cp:lastModifiedBy>
  <cp:revision>4</cp:revision>
  <dcterms:created xsi:type="dcterms:W3CDTF">2018-11-02T09:04:49Z</dcterms:created>
  <dcterms:modified xsi:type="dcterms:W3CDTF">2018-11-02T10:14:47Z</dcterms:modified>
</cp:coreProperties>
</file>